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Lst>
  <p:sldSz cy="5143500" cx="9144000"/>
  <p:notesSz cx="6858000" cy="9144000"/>
  <p:embeddedFontLst>
    <p:embeddedFont>
      <p:font typeface="Economica"/>
      <p:regular r:id="rId71"/>
      <p:bold r:id="rId72"/>
      <p:italic r:id="rId73"/>
      <p:boldItalic r:id="rId74"/>
    </p:embeddedFont>
    <p:embeddedFont>
      <p:font typeface="Roboto"/>
      <p:regular r:id="rId75"/>
      <p:bold r:id="rId76"/>
      <p:italic r:id="rId77"/>
      <p:boldItalic r:id="rId78"/>
    </p:embeddedFont>
    <p:embeddedFont>
      <p:font typeface="Roboto Mono"/>
      <p:regular r:id="rId79"/>
      <p:bold r:id="rId80"/>
      <p:italic r:id="rId81"/>
      <p:boldItalic r:id="rId82"/>
    </p:embeddedFont>
    <p:embeddedFont>
      <p:font typeface="Open Sans"/>
      <p:regular r:id="rId83"/>
      <p:bold r:id="rId84"/>
      <p:italic r:id="rId85"/>
      <p:boldItalic r:id="rId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font" Target="fonts/OpenSans-bold.fntdata"/><Relationship Id="rId83" Type="http://schemas.openxmlformats.org/officeDocument/2006/relationships/font" Target="fonts/OpenSans-regular.fntdata"/><Relationship Id="rId42" Type="http://schemas.openxmlformats.org/officeDocument/2006/relationships/slide" Target="slides/slide38.xml"/><Relationship Id="rId86" Type="http://schemas.openxmlformats.org/officeDocument/2006/relationships/font" Target="fonts/OpenSans-boldItalic.fntdata"/><Relationship Id="rId41" Type="http://schemas.openxmlformats.org/officeDocument/2006/relationships/slide" Target="slides/slide37.xml"/><Relationship Id="rId85" Type="http://schemas.openxmlformats.org/officeDocument/2006/relationships/font" Target="fonts/OpenSans-italic.fntdata"/><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80" Type="http://schemas.openxmlformats.org/officeDocument/2006/relationships/font" Target="fonts/RobotoMono-bold.fntdata"/><Relationship Id="rId82" Type="http://schemas.openxmlformats.org/officeDocument/2006/relationships/font" Target="fonts/RobotoMono-boldItalic.fntdata"/><Relationship Id="rId81" Type="http://schemas.openxmlformats.org/officeDocument/2006/relationships/font" Target="fonts/RobotoMono-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Economica-italic.fntdata"/><Relationship Id="rId72" Type="http://schemas.openxmlformats.org/officeDocument/2006/relationships/font" Target="fonts/Economica-bold.fntdata"/><Relationship Id="rId31" Type="http://schemas.openxmlformats.org/officeDocument/2006/relationships/slide" Target="slides/slide27.xml"/><Relationship Id="rId75" Type="http://schemas.openxmlformats.org/officeDocument/2006/relationships/font" Target="fonts/Roboto-regular.fntdata"/><Relationship Id="rId30" Type="http://schemas.openxmlformats.org/officeDocument/2006/relationships/slide" Target="slides/slide26.xml"/><Relationship Id="rId74" Type="http://schemas.openxmlformats.org/officeDocument/2006/relationships/font" Target="fonts/Economica-boldItalic.fntdata"/><Relationship Id="rId33" Type="http://schemas.openxmlformats.org/officeDocument/2006/relationships/slide" Target="slides/slide29.xml"/><Relationship Id="rId77" Type="http://schemas.openxmlformats.org/officeDocument/2006/relationships/font" Target="fonts/Roboto-italic.fntdata"/><Relationship Id="rId32" Type="http://schemas.openxmlformats.org/officeDocument/2006/relationships/slide" Target="slides/slide28.xml"/><Relationship Id="rId76" Type="http://schemas.openxmlformats.org/officeDocument/2006/relationships/font" Target="fonts/Roboto-bold.fntdata"/><Relationship Id="rId35" Type="http://schemas.openxmlformats.org/officeDocument/2006/relationships/slide" Target="slides/slide31.xml"/><Relationship Id="rId79" Type="http://schemas.openxmlformats.org/officeDocument/2006/relationships/font" Target="fonts/RobotoMono-regular.fntdata"/><Relationship Id="rId34" Type="http://schemas.openxmlformats.org/officeDocument/2006/relationships/slide" Target="slides/slide30.xml"/><Relationship Id="rId78" Type="http://schemas.openxmlformats.org/officeDocument/2006/relationships/font" Target="fonts/Roboto-boldItalic.fntdata"/><Relationship Id="rId71" Type="http://schemas.openxmlformats.org/officeDocument/2006/relationships/font" Target="fonts/Economica-regular.fntdata"/><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flowingdata.com/2010/03/20/graphical-perception-learn-the-fundamentals-first/" TargetMode="External"/><Relationship Id="rId3" Type="http://schemas.openxmlformats.org/officeDocument/2006/relationships/hyperlink" Target="https://courses.cs.washington.edu/courses/cse442/17au/lectures/CSE442-VisualEncoding.pdf"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nightingale/we-live-in-a-world-of-funnels-4f2d5c841d47"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Ya tenemos una base de </a:t>
            </a:r>
            <a:r>
              <a:rPr lang="es"/>
              <a:t>cómo</a:t>
            </a:r>
            <a:r>
              <a:rPr lang="es"/>
              <a:t> utilizar las visualizaciones en el proceso de exploración de datos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7aef3c50d7_4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7aef3c50d7_4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Una visualización realza los patrones en particular que queremos ver. </a:t>
            </a:r>
            <a:endParaRPr/>
          </a:p>
          <a:p>
            <a:pPr indent="0" lvl="0" marL="0" rtl="0" algn="l">
              <a:spcBef>
                <a:spcPts val="0"/>
              </a:spcBef>
              <a:spcAft>
                <a:spcPts val="0"/>
              </a:spcAft>
              <a:buNone/>
            </a:pPr>
            <a:r>
              <a:rPr lang="es"/>
              <a:t>Estos son dos ejemplos de gráficos que se extrajeron de los resultados. En este caso, notar que la tabla muestra resultados para los cursos 1, 6, 16 y 21, aunque el conjunto de resultados graficado incluye 38 cursos, separados en 3 categorías según su tamaño. En ese sentido, el gráfico contiene mucha más información que la tabla.</a:t>
            </a:r>
            <a:endParaRPr/>
          </a:p>
          <a:p>
            <a:pPr indent="0" lvl="0" marL="0" rtl="0" algn="l">
              <a:spcBef>
                <a:spcPts val="0"/>
              </a:spcBef>
              <a:spcAft>
                <a:spcPts val="0"/>
              </a:spcAft>
              <a:buNone/>
            </a:pPr>
            <a:r>
              <a:rPr lang="es">
                <a:solidFill>
                  <a:schemeClr val="dk1"/>
                </a:solidFill>
              </a:rPr>
              <a:t>El gráfico de la izquierda muestra relaciones entre las distintas métricas para un mismo modelo, mientras que el de la derecha compara los resultados de los mejores modelos utilizando una sola métrica. Un aspecto importante de estos ejemplos es que, para poder encontrar patrones claros, debemos dejar afuera mucha información y concentrarnos sólo en los aspectos importantes. Esto es claro cuando compramos la claridad del mensaje del gráfico pairplot (izquierda) con el gráfico boxplot (derecha). El segundo está pensado para ser incluído en una publicación, mientras que el primero fue utilizado solamente por los investigadores durante el diseño de experimentos.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8774cb84e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8774cb84e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8774cb8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8774cb8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Ahora, por qué esto es importante? Porque lo hacemos </a:t>
            </a:r>
            <a:r>
              <a:rPr lang="es"/>
              <a:t>inconscientemente</a:t>
            </a:r>
            <a:r>
              <a:rPr lang="es"/>
              <a:t>! Muchas veces no nos damos cuenta, y extraemos conclusiones basadas en esta percepción sin tener en cuenta si el patrón es real o no.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Esto da origen a algo que Alberto Cairo llama “patternicity” bug, y es la tendencia a encontrar patrones, independientemente de las causas que puedan generar esos patrones.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872084eb0d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872084eb0d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8774cb84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8774cb84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7aef3c50d7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aef3c50d7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90b9492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90b9492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5116f7b75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5116f7b75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5116f7b75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5116f7b75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Comparar Venezuela con Brazil???? Son 31M de habitantes vs 200M en Brazil, 900000 km^2 vs 8M km^2, y argentina 2,2M km^2</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90b94926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90b94926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1fb9ff1e9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1fb9ff1e9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d5aaaf97f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d5aaaf97f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2362e3321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2362e3321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2362e3321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2362e3321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2362e3321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2362e3321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500">
                <a:solidFill>
                  <a:srgbClr val="7A7A7A"/>
                </a:solidFill>
                <a:highlight>
                  <a:schemeClr val="lt1"/>
                </a:highlight>
                <a:latin typeface="Roboto"/>
                <a:ea typeface="Roboto"/>
                <a:cs typeface="Roboto"/>
                <a:sym typeface="Roboto"/>
              </a:rPr>
              <a:t>En un informe de noticias transmitido por televisión de </a:t>
            </a:r>
            <a:r>
              <a:rPr b="1" lang="es" sz="1500">
                <a:solidFill>
                  <a:srgbClr val="7A7A7A"/>
                </a:solidFill>
                <a:highlight>
                  <a:schemeClr val="lt1"/>
                </a:highlight>
                <a:latin typeface="Roboto"/>
                <a:ea typeface="Roboto"/>
                <a:cs typeface="Roboto"/>
                <a:sym typeface="Roboto"/>
              </a:rPr>
              <a:t>FOX </a:t>
            </a:r>
            <a:r>
              <a:rPr lang="es" sz="1500">
                <a:solidFill>
                  <a:srgbClr val="7A7A7A"/>
                </a:solidFill>
                <a:highlight>
                  <a:schemeClr val="lt1"/>
                </a:highlight>
                <a:latin typeface="Roboto"/>
                <a:ea typeface="Roboto"/>
                <a:cs typeface="Roboto"/>
                <a:sym typeface="Roboto"/>
              </a:rPr>
              <a:t>en una carrera presidencial de 2012, se mostró un</a:t>
            </a:r>
            <a:r>
              <a:rPr i="1" lang="es" sz="1500">
                <a:solidFill>
                  <a:srgbClr val="7A7A7A"/>
                </a:solidFill>
                <a:highlight>
                  <a:schemeClr val="lt1"/>
                </a:highlight>
                <a:latin typeface="Roboto"/>
                <a:ea typeface="Roboto"/>
                <a:cs typeface="Roboto"/>
                <a:sym typeface="Roboto"/>
              </a:rPr>
              <a:t> Gráfico circular </a:t>
            </a:r>
            <a:r>
              <a:rPr lang="es" sz="1500">
                <a:solidFill>
                  <a:srgbClr val="7A7A7A"/>
                </a:solidFill>
                <a:highlight>
                  <a:schemeClr val="lt1"/>
                </a:highlight>
                <a:latin typeface="Roboto"/>
                <a:ea typeface="Roboto"/>
                <a:cs typeface="Roboto"/>
                <a:sym typeface="Roboto"/>
              </a:rPr>
              <a:t>que parece apagado como se muestra a continuación: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2362e3321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2362e3321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500">
                <a:solidFill>
                  <a:srgbClr val="7A7A7A"/>
                </a:solidFill>
                <a:highlight>
                  <a:schemeClr val="lt1"/>
                </a:highlight>
                <a:latin typeface="Roboto"/>
                <a:ea typeface="Roboto"/>
                <a:cs typeface="Roboto"/>
                <a:sym typeface="Roboto"/>
              </a:rPr>
              <a:t>En un informe de noticias transmitido por televisión de </a:t>
            </a:r>
            <a:r>
              <a:rPr b="1" lang="es" sz="1500">
                <a:solidFill>
                  <a:srgbClr val="7A7A7A"/>
                </a:solidFill>
                <a:highlight>
                  <a:schemeClr val="lt1"/>
                </a:highlight>
                <a:latin typeface="Roboto"/>
                <a:ea typeface="Roboto"/>
                <a:cs typeface="Roboto"/>
                <a:sym typeface="Roboto"/>
              </a:rPr>
              <a:t>FOX </a:t>
            </a:r>
            <a:r>
              <a:rPr lang="es" sz="1500">
                <a:solidFill>
                  <a:srgbClr val="7A7A7A"/>
                </a:solidFill>
                <a:highlight>
                  <a:schemeClr val="lt1"/>
                </a:highlight>
                <a:latin typeface="Roboto"/>
                <a:ea typeface="Roboto"/>
                <a:cs typeface="Roboto"/>
                <a:sym typeface="Roboto"/>
              </a:rPr>
              <a:t>en una carrera presidencial de 2012, se mostró un</a:t>
            </a:r>
            <a:r>
              <a:rPr i="1" lang="es" sz="1500">
                <a:solidFill>
                  <a:srgbClr val="7A7A7A"/>
                </a:solidFill>
                <a:highlight>
                  <a:schemeClr val="lt1"/>
                </a:highlight>
                <a:latin typeface="Roboto"/>
                <a:ea typeface="Roboto"/>
                <a:cs typeface="Roboto"/>
                <a:sym typeface="Roboto"/>
              </a:rPr>
              <a:t> Gráfico circular </a:t>
            </a:r>
            <a:r>
              <a:rPr lang="es" sz="1500">
                <a:solidFill>
                  <a:srgbClr val="7A7A7A"/>
                </a:solidFill>
                <a:highlight>
                  <a:schemeClr val="lt1"/>
                </a:highlight>
                <a:latin typeface="Roboto"/>
                <a:ea typeface="Roboto"/>
                <a:cs typeface="Roboto"/>
                <a:sym typeface="Roboto"/>
              </a:rPr>
              <a:t>que parece apagado como se muestra a continuación: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2362e3321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2362e3321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2362e3321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2362e3321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2362e3321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2362e3321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2362e33217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2362e33217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9153e3d40_8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9153e3d40_8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23790ae1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23790ae1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d5aaaf97f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d5aaaf97f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1fb9ff1e9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1fb9ff1e9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8774cb84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8774cb84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La codificación visual se refiere al proceso mediante el cual recordamos imágenes visuales. Por ejemplo, si se le presenta una lista de palabras, cada una de las cuales se muestra durante un segundo, podrá recordar si hubo una palabra escrita en mayúsculas o si hubo una palabra escrita en cursiva. La información codificada visualmente es muy fugaz y tiende a olvidarse muy fácilmente. Por lo general, podemos recordar mejor la información que escuchamos o la que es relevante para nosotros.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90b94926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90b94926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slope = inclinación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90b94926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90b94926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9153e3d40_8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39153e3d40_8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90b949261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90b94926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hlinkClick r:id="rId2"/>
              </a:rPr>
              <a:t>http://flowingdata.com/2010/03/20/graphical-perception-learn-the-fundamentals-first/</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Unas filminas que lo explican muy bien, pero que no tenemos tiempo de ver </a:t>
            </a:r>
            <a:r>
              <a:rPr lang="es" u="sng">
                <a:solidFill>
                  <a:schemeClr val="hlink"/>
                </a:solidFill>
                <a:hlinkClick r:id="rId3"/>
              </a:rPr>
              <a:t>https://courses.cs.washington.edu/courses/cse442/17au/lectures/CSE442-VisualEncoding.pdf</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90b949261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90b949261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8774cb84e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8774cb84e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8774cb84e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8774cb84e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23790ae1a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23790ae1a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8774cb84e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38774cb84e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8774cb84e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38774cb84e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8774cb84e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8774cb84e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91723cddb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91723cdd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91723cddb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91723cddb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7aef3c50d7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7aef3c50d7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Personalmente creo que la mayor desventaja que tienen es que la gente los utiliza de manera incorrecta, pero que pueden ser útiles con las modificaciones adecuadas. Por ejemplo, se pueden agregar las cantidades correspondientes a cada porción. En general, se debe mantener la cantidad de categorías (en las que uno desea que el usuario se concentre) menor a 5, y deben tener proporciones significativamente distintas.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d87bdaa70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d87bdaa70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d87bdaa70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d87bdaa70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d87bdaa70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d87bdaa70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d87bdaa70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d87bdaa70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https://ourworldindata.org/ocean-plastics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9153e3d40_8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9153e3d40_8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d87bdaa70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d87bdaa70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https://ourworldindata.org/ocean-plastics</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7aef3c50d7_4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7aef3c50d7_4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https://ourworldindata.org/ocean-plastics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8818d2c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8818d2c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Ahora vamos a ver algunas “buenas prácticas de visualización” que son más generales que la aplicación de encodings.</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91723cdd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391723cdd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91723cdd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391723cdd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391723cd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391723cd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8818d2c1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38818d2c1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38818d2c1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38818d2c1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 esta visualización, vemos que la imagen “agregada” está aportando valor al entendimiento de al visualización</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391723cdd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391723cdd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91723cdd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391723cddb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d5aaaf97f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d5aaaf97f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8f319fd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38f319fd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391723cdd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391723cdd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El color es algo que transmite emoción y le da tono a una visualización.</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5116f7b75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5116f7b75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El color es algo que transmite emoción y le da tono a una visualización.</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8f319fd3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38f319fd3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8f319fd3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38f319fd3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39153e3d40_8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39153e3d40_8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9153e3d40_8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39153e3d40_8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41a940904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41a940904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hlinkClick r:id="rId2"/>
              </a:rPr>
              <a:t>https://medium.com/nightingale/we-live-in-a-world-of-funnels-4f2d5c841d47</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7aef3c50d7_4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7aef3c50d7_4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 este caso, la información es prácticamente imposible de procesar por un humano sin la ayuda de herramientas externas.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7aef3c50d7_4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7aef3c50d7_4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muy difícil, tanto para alguien que sabe qué es esta tabla como para alguien que no, sacar alguna conclusión de ella. Este ejemplo en particular muestra parcialmente una de las 6 tablas de experimentos realizadas para publicar un paper. Tenemos que agregar esa información para poder hacerla legible, y sobre todo para poder entender el significado de estos resultados.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http://diplodatos.famaf.unc.edu.ar/" TargetMode="Externa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hyperlink" Target="https://www.tylervigen.com/spurious-correlation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hyperlink" Target="https://elartedemedir.com/blog/visualizar-comunicar-dato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1.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elartedemedir.com/blog/visualizar-comunicar-datos/" TargetMode="External"/><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6.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28.png"/><Relationship Id="rId4" Type="http://schemas.openxmlformats.org/officeDocument/2006/relationships/hyperlink" Target="https://blog.qlik.com/visual-encoding"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elartedemedir.com/blog/visualizar-comunicar-datos/" TargetMode="External"/><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24.png"/><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32.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44.png"/><Relationship Id="rId4" Type="http://schemas.openxmlformats.org/officeDocument/2006/relationships/hyperlink" Target="https://seaborn.pydata.org/generated/seaborn.catplot.html"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hyperlink" Target="https://seaborn.pydata.org/generated/seaborn.catplot.html" TargetMode="External"/><Relationship Id="rId4" Type="http://schemas.openxmlformats.org/officeDocument/2006/relationships/image" Target="../media/image37.png"/><Relationship Id="rId5" Type="http://schemas.openxmlformats.org/officeDocument/2006/relationships/hyperlink" Target="https://ourworldindata.org/ocean-plastics"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39.png"/><Relationship Id="rId4" Type="http://schemas.openxmlformats.org/officeDocument/2006/relationships/hyperlink" Target="https://ourworldindata.org/ocean-plastic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datajournalismhandbook.org/1.0/en/understanding_data_7.html" TargetMode="Externa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hyperlink" Target="https://plotly.com/python/funnel-charts/" TargetMode="External"/><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4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image" Target="../media/image41.png"/><Relationship Id="rId4" Type="http://schemas.openxmlformats.org/officeDocument/2006/relationships/hyperlink" Target="https://medium.com/kineviz-blog/visualizing-node-link-graphs-84a40a9b2fcc"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image" Target="../media/image43.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image" Target="../media/image48.png"/><Relationship Id="rId4" Type="http://schemas.openxmlformats.org/officeDocument/2006/relationships/hyperlink" Target="https://www.perceptualedge.com/example3.php"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 Id="rId3" Type="http://schemas.openxmlformats.org/officeDocument/2006/relationships/image" Target="../media/image48.png"/><Relationship Id="rId4" Type="http://schemas.openxmlformats.org/officeDocument/2006/relationships/image" Target="../media/image47.png"/><Relationship Id="rId5" Type="http://schemas.openxmlformats.org/officeDocument/2006/relationships/hyperlink" Target="https://www.perceptualedge.com/example3.php"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4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hyperlink" Target="http://www.color-blindness.com/coblis-color-blindness-simulator/" TargetMode="External"/><Relationship Id="rId4" Type="http://schemas.openxmlformats.org/officeDocument/2006/relationships/hyperlink" Target="https://coolors.co/browser/best/1" TargetMode="External"/><Relationship Id="rId5" Type="http://schemas.openxmlformats.org/officeDocument/2006/relationships/hyperlink" Target="http://paletton.com/#uid=1000u0kllllaFw0g0qFqFg0w0aF"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46.png"/><Relationship Id="rId4" Type="http://schemas.openxmlformats.org/officeDocument/2006/relationships/hyperlink" Target="https://www.perceptualedge.com/example1.php"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title"/>
          </p:nvPr>
        </p:nvSpPr>
        <p:spPr>
          <a:xfrm>
            <a:off x="824975" y="559025"/>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Visualización y comunicación</a:t>
            </a:r>
            <a:endParaRPr/>
          </a:p>
        </p:txBody>
      </p:sp>
      <p:sp>
        <p:nvSpPr>
          <p:cNvPr id="63" name="Google Shape;63;p13"/>
          <p:cNvSpPr txBox="1"/>
          <p:nvPr/>
        </p:nvSpPr>
        <p:spPr>
          <a:xfrm>
            <a:off x="3044700" y="3338405"/>
            <a:ext cx="3054600" cy="70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100" u="sng">
                <a:solidFill>
                  <a:schemeClr val="hlink"/>
                </a:solidFill>
                <a:latin typeface="Economica"/>
                <a:ea typeface="Economica"/>
                <a:cs typeface="Economica"/>
                <a:sym typeface="Economica"/>
                <a:hlinkClick r:id="rId3"/>
              </a:rPr>
              <a:t>Diplomatura CDAAyA 2020</a:t>
            </a:r>
            <a:endParaRPr sz="2100">
              <a:solidFill>
                <a:srgbClr val="000000"/>
              </a:solidFill>
              <a:latin typeface="Economica"/>
              <a:ea typeface="Economica"/>
              <a:cs typeface="Economica"/>
              <a:sym typeface="Economica"/>
            </a:endParaRPr>
          </a:p>
        </p:txBody>
      </p:sp>
      <p:pic>
        <p:nvPicPr>
          <p:cNvPr id="64" name="Google Shape;64;p13"/>
          <p:cNvPicPr preferRelativeResize="0"/>
          <p:nvPr/>
        </p:nvPicPr>
        <p:blipFill>
          <a:blip r:embed="rId4">
            <a:alphaModFix/>
          </a:blip>
          <a:stretch>
            <a:fillRect/>
          </a:stretch>
        </p:blipFill>
        <p:spPr>
          <a:xfrm>
            <a:off x="617675" y="1991525"/>
            <a:ext cx="7803899" cy="2520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22"/>
          <p:cNvPicPr preferRelativeResize="0"/>
          <p:nvPr/>
        </p:nvPicPr>
        <p:blipFill>
          <a:blip r:embed="rId3">
            <a:alphaModFix/>
          </a:blip>
          <a:stretch>
            <a:fillRect/>
          </a:stretch>
        </p:blipFill>
        <p:spPr>
          <a:xfrm>
            <a:off x="43750" y="47200"/>
            <a:ext cx="9100249" cy="3870585"/>
          </a:xfrm>
          <a:prstGeom prst="rect">
            <a:avLst/>
          </a:prstGeom>
          <a:noFill/>
          <a:ln>
            <a:noFill/>
          </a:ln>
        </p:spPr>
      </p:pic>
      <p:pic>
        <p:nvPicPr>
          <p:cNvPr id="123" name="Google Shape;123;p22"/>
          <p:cNvPicPr preferRelativeResize="0"/>
          <p:nvPr/>
        </p:nvPicPr>
        <p:blipFill>
          <a:blip r:embed="rId4">
            <a:alphaModFix/>
          </a:blip>
          <a:stretch>
            <a:fillRect/>
          </a:stretch>
        </p:blipFill>
        <p:spPr>
          <a:xfrm>
            <a:off x="4728675" y="2010126"/>
            <a:ext cx="2981725" cy="2816724"/>
          </a:xfrm>
          <a:prstGeom prst="rect">
            <a:avLst/>
          </a:prstGeom>
          <a:noFill/>
          <a:ln cap="flat" cmpd="sng" w="9525">
            <a:solidFill>
              <a:srgbClr val="999999"/>
            </a:solidFill>
            <a:prstDash val="solid"/>
            <a:round/>
            <a:headEnd len="sm" w="sm" type="none"/>
            <a:tailEnd len="sm" w="sm" type="none"/>
          </a:ln>
        </p:spPr>
      </p:pic>
      <p:pic>
        <p:nvPicPr>
          <p:cNvPr id="124" name="Google Shape;124;p22"/>
          <p:cNvPicPr preferRelativeResize="0"/>
          <p:nvPr/>
        </p:nvPicPr>
        <p:blipFill>
          <a:blip r:embed="rId5">
            <a:alphaModFix/>
          </a:blip>
          <a:stretch>
            <a:fillRect/>
          </a:stretch>
        </p:blipFill>
        <p:spPr>
          <a:xfrm>
            <a:off x="1433600" y="2010125"/>
            <a:ext cx="3113037" cy="2816725"/>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311700" y="957125"/>
            <a:ext cx="8520600" cy="21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6000"/>
              <a:t>Sesgos en la percepción</a:t>
            </a:r>
            <a:endParaRPr sz="6000"/>
          </a:p>
        </p:txBody>
      </p:sp>
      <p:sp>
        <p:nvSpPr>
          <p:cNvPr id="130" name="Google Shape;130;p23"/>
          <p:cNvSpPr txBox="1"/>
          <p:nvPr>
            <p:ph idx="1" type="body"/>
          </p:nvPr>
        </p:nvSpPr>
        <p:spPr>
          <a:xfrm>
            <a:off x="311700" y="3162000"/>
            <a:ext cx="8520600" cy="1071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a:t>¿Qué pensamos cuando no nos paramos a pensar?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Patternicity bug!</a:t>
            </a:r>
            <a:endParaRPr/>
          </a:p>
        </p:txBody>
      </p:sp>
      <p:sp>
        <p:nvSpPr>
          <p:cNvPr id="136" name="Google Shape;136;p24"/>
          <p:cNvSpPr txBox="1"/>
          <p:nvPr>
            <p:ph idx="1" type="body"/>
          </p:nvPr>
        </p:nvSpPr>
        <p:spPr>
          <a:xfrm>
            <a:off x="311700" y="1225225"/>
            <a:ext cx="8520600" cy="3354000"/>
          </a:xfrm>
          <a:prstGeom prst="rect">
            <a:avLst/>
          </a:prstGeom>
        </p:spPr>
        <p:txBody>
          <a:bodyPr anchorCtr="0" anchor="ctr" bIns="91425" lIns="91425" spcFirstLastPara="1" rIns="91425" wrap="square" tIns="91425">
            <a:noAutofit/>
          </a:bodyPr>
          <a:lstStyle/>
          <a:p>
            <a:pPr indent="0" lvl="0" marL="0" rtl="0" algn="ctr">
              <a:lnSpc>
                <a:spcPct val="200000"/>
              </a:lnSpc>
              <a:spcBef>
                <a:spcPts val="0"/>
              </a:spcBef>
              <a:spcAft>
                <a:spcPts val="1600"/>
              </a:spcAft>
              <a:buNone/>
            </a:pPr>
            <a:r>
              <a:rPr lang="es" sz="2400"/>
              <a:t>Tendencia a encontrar patrones en los objetos y a percibir el todo como algo más que la suma de sus partes.</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25"/>
          <p:cNvPicPr preferRelativeResize="0"/>
          <p:nvPr/>
        </p:nvPicPr>
        <p:blipFill>
          <a:blip r:embed="rId3">
            <a:alphaModFix/>
          </a:blip>
          <a:stretch>
            <a:fillRect/>
          </a:stretch>
        </p:blipFill>
        <p:spPr>
          <a:xfrm>
            <a:off x="3138" y="0"/>
            <a:ext cx="9137725" cy="6728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26"/>
          <p:cNvPicPr preferRelativeResize="0"/>
          <p:nvPr/>
        </p:nvPicPr>
        <p:blipFill>
          <a:blip r:embed="rId3">
            <a:alphaModFix/>
          </a:blip>
          <a:stretch>
            <a:fillRect/>
          </a:stretch>
        </p:blipFill>
        <p:spPr>
          <a:xfrm>
            <a:off x="3138" y="0"/>
            <a:ext cx="9137725" cy="6728675"/>
          </a:xfrm>
          <a:prstGeom prst="rect">
            <a:avLst/>
          </a:prstGeom>
          <a:noFill/>
          <a:ln>
            <a:noFill/>
          </a:ln>
        </p:spPr>
      </p:pic>
      <p:sp>
        <p:nvSpPr>
          <p:cNvPr id="147" name="Google Shape;147;p2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 sz="5300">
                <a:solidFill>
                  <a:srgbClr val="FFFFFF"/>
                </a:solidFill>
              </a:rPr>
              <a:t>The face of mars</a:t>
            </a:r>
            <a:endParaRPr b="1" sz="53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Correlación no es causalidad</a:t>
            </a:r>
            <a:endParaRPr/>
          </a:p>
        </p:txBody>
      </p:sp>
      <p:pic>
        <p:nvPicPr>
          <p:cNvPr id="153" name="Google Shape;153;p27"/>
          <p:cNvPicPr preferRelativeResize="0"/>
          <p:nvPr/>
        </p:nvPicPr>
        <p:blipFill>
          <a:blip r:embed="rId3">
            <a:alphaModFix/>
          </a:blip>
          <a:stretch>
            <a:fillRect/>
          </a:stretch>
        </p:blipFill>
        <p:spPr>
          <a:xfrm>
            <a:off x="706900" y="1147225"/>
            <a:ext cx="7648942" cy="3691474"/>
          </a:xfrm>
          <a:prstGeom prst="rect">
            <a:avLst/>
          </a:prstGeom>
          <a:noFill/>
          <a:ln>
            <a:noFill/>
          </a:ln>
        </p:spPr>
      </p:pic>
      <p:sp>
        <p:nvSpPr>
          <p:cNvPr id="154" name="Google Shape;154;p27"/>
          <p:cNvSpPr txBox="1"/>
          <p:nvPr/>
        </p:nvSpPr>
        <p:spPr>
          <a:xfrm>
            <a:off x="3923702" y="4827600"/>
            <a:ext cx="52203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sz="1000" u="sng">
                <a:solidFill>
                  <a:schemeClr val="hlink"/>
                </a:solidFill>
                <a:highlight>
                  <a:srgbClr val="FFFFFF"/>
                </a:highlight>
                <a:latin typeface="Droid Sans Mono"/>
                <a:ea typeface="Droid Sans Mono"/>
                <a:cs typeface="Droid Sans Mono"/>
                <a:sym typeface="Droid Sans Mono"/>
                <a:hlinkClick r:id="rId4"/>
              </a:rPr>
              <a:t>https://www.tylervigen.com/spurious-correlations</a:t>
            </a:r>
            <a:endParaRPr sz="1000">
              <a:highlight>
                <a:srgbClr val="FFFFFF"/>
              </a:highlight>
              <a:latin typeface="Droid Sans Mono"/>
              <a:ea typeface="Droid Sans Mono"/>
              <a:cs typeface="Droid Sans Mono"/>
              <a:sym typeface="Droid Sans Mon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Storytelling</a:t>
            </a:r>
            <a:r>
              <a:rPr lang="es"/>
              <a:t> bug!</a:t>
            </a:r>
            <a:endParaRPr/>
          </a:p>
        </p:txBody>
      </p:sp>
      <p:sp>
        <p:nvSpPr>
          <p:cNvPr id="160" name="Google Shape;160;p28"/>
          <p:cNvSpPr txBox="1"/>
          <p:nvPr>
            <p:ph idx="1" type="body"/>
          </p:nvPr>
        </p:nvSpPr>
        <p:spPr>
          <a:xfrm>
            <a:off x="311700" y="1225225"/>
            <a:ext cx="8520600" cy="3354000"/>
          </a:xfrm>
          <a:prstGeom prst="rect">
            <a:avLst/>
          </a:prstGeom>
        </p:spPr>
        <p:txBody>
          <a:bodyPr anchorCtr="0" anchor="ctr" bIns="91425" lIns="91425" spcFirstLastPara="1" rIns="91425" wrap="square" tIns="91425">
            <a:noAutofit/>
          </a:bodyPr>
          <a:lstStyle/>
          <a:p>
            <a:pPr indent="0" lvl="0" marL="0" marR="0" rtl="0" algn="ctr">
              <a:lnSpc>
                <a:spcPct val="200000"/>
              </a:lnSpc>
              <a:spcBef>
                <a:spcPts val="0"/>
              </a:spcBef>
              <a:spcAft>
                <a:spcPts val="1600"/>
              </a:spcAft>
              <a:buNone/>
            </a:pPr>
            <a:r>
              <a:rPr lang="es" sz="2400"/>
              <a:t>Tendencia a encontrar racionalizaciones que expliquen la </a:t>
            </a:r>
            <a:r>
              <a:rPr lang="es" sz="2400"/>
              <a:t>presencia</a:t>
            </a:r>
            <a:r>
              <a:rPr lang="es" sz="2400"/>
              <a:t> de patrones en los objetos</a:t>
            </a:r>
            <a:endParaRPr sz="2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29"/>
          <p:cNvPicPr preferRelativeResize="0"/>
          <p:nvPr/>
        </p:nvPicPr>
        <p:blipFill>
          <a:blip r:embed="rId3">
            <a:alphaModFix/>
          </a:blip>
          <a:stretch>
            <a:fillRect/>
          </a:stretch>
        </p:blipFill>
        <p:spPr>
          <a:xfrm>
            <a:off x="1042650" y="182075"/>
            <a:ext cx="7147999" cy="4687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30"/>
          <p:cNvPicPr preferRelativeResize="0"/>
          <p:nvPr/>
        </p:nvPicPr>
        <p:blipFill>
          <a:blip r:embed="rId3">
            <a:alphaModFix/>
          </a:blip>
          <a:stretch>
            <a:fillRect/>
          </a:stretch>
        </p:blipFill>
        <p:spPr>
          <a:xfrm>
            <a:off x="1042650" y="182075"/>
            <a:ext cx="7147999" cy="4687025"/>
          </a:xfrm>
          <a:prstGeom prst="rect">
            <a:avLst/>
          </a:prstGeom>
          <a:noFill/>
          <a:ln>
            <a:noFill/>
          </a:ln>
        </p:spPr>
      </p:pic>
      <p:sp>
        <p:nvSpPr>
          <p:cNvPr id="171" name="Google Shape;171;p30"/>
          <p:cNvSpPr/>
          <p:nvPr/>
        </p:nvSpPr>
        <p:spPr>
          <a:xfrm>
            <a:off x="4387325" y="1093075"/>
            <a:ext cx="1355100" cy="6588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Confirmation</a:t>
            </a:r>
            <a:r>
              <a:rPr lang="es"/>
              <a:t> bug!</a:t>
            </a:r>
            <a:endParaRPr/>
          </a:p>
        </p:txBody>
      </p:sp>
      <p:sp>
        <p:nvSpPr>
          <p:cNvPr id="177" name="Google Shape;177;p31"/>
          <p:cNvSpPr txBox="1"/>
          <p:nvPr>
            <p:ph idx="1" type="body"/>
          </p:nvPr>
        </p:nvSpPr>
        <p:spPr>
          <a:xfrm>
            <a:off x="311700" y="1225225"/>
            <a:ext cx="8520600" cy="3354000"/>
          </a:xfrm>
          <a:prstGeom prst="rect">
            <a:avLst/>
          </a:prstGeom>
        </p:spPr>
        <p:txBody>
          <a:bodyPr anchorCtr="0" anchor="ctr" bIns="91425" lIns="91425" spcFirstLastPara="1" rIns="91425" wrap="square" tIns="91425">
            <a:noAutofit/>
          </a:bodyPr>
          <a:lstStyle/>
          <a:p>
            <a:pPr indent="0" lvl="0" marL="0" marR="0" rtl="0" algn="ctr">
              <a:lnSpc>
                <a:spcPct val="200000"/>
              </a:lnSpc>
              <a:spcBef>
                <a:spcPts val="0"/>
              </a:spcBef>
              <a:spcAft>
                <a:spcPts val="1600"/>
              </a:spcAft>
              <a:buNone/>
            </a:pPr>
            <a:r>
              <a:rPr lang="es" sz="2400"/>
              <a:t>Tendencia a creer (más) verdadera la información que sustenta nuestras creencias ya existentes.</a:t>
            </a: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pic>
        <p:nvPicPr>
          <p:cNvPr id="69" name="Google Shape;69;p14"/>
          <p:cNvPicPr preferRelativeResize="0"/>
          <p:nvPr/>
        </p:nvPicPr>
        <p:blipFill>
          <a:blip r:embed="rId3">
            <a:alphaModFix/>
          </a:blip>
          <a:stretch>
            <a:fillRect/>
          </a:stretch>
        </p:blipFill>
        <p:spPr>
          <a:xfrm>
            <a:off x="737438" y="1321375"/>
            <a:ext cx="7669125" cy="2991950"/>
          </a:xfrm>
          <a:prstGeom prst="rect">
            <a:avLst/>
          </a:prstGeom>
          <a:noFill/>
          <a:ln>
            <a:noFill/>
          </a:ln>
        </p:spPr>
      </p:pic>
      <p:sp>
        <p:nvSpPr>
          <p:cNvPr id="70" name="Google Shape;70;p14"/>
          <p:cNvSpPr txBox="1"/>
          <p:nvPr>
            <p:ph type="title"/>
          </p:nvPr>
        </p:nvSpPr>
        <p:spPr>
          <a:xfrm>
            <a:off x="773700" y="399600"/>
            <a:ext cx="7596600" cy="110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Visualización y comunicación</a:t>
            </a:r>
            <a:endParaRPr/>
          </a:p>
        </p:txBody>
      </p:sp>
      <p:sp>
        <p:nvSpPr>
          <p:cNvPr id="71" name="Google Shape;71;p14"/>
          <p:cNvSpPr txBox="1"/>
          <p:nvPr/>
        </p:nvSpPr>
        <p:spPr>
          <a:xfrm>
            <a:off x="6471875" y="4474000"/>
            <a:ext cx="2518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latin typeface="Open Sans"/>
                <a:ea typeface="Open Sans"/>
                <a:cs typeface="Open Sans"/>
                <a:sym typeface="Open Sans"/>
              </a:rPr>
              <a:t>Crédito</a:t>
            </a:r>
            <a:r>
              <a:rPr lang="es" sz="900">
                <a:latin typeface="Open Sans"/>
                <a:ea typeface="Open Sans"/>
                <a:cs typeface="Open Sans"/>
                <a:sym typeface="Open Sans"/>
              </a:rPr>
              <a:t>:  </a:t>
            </a:r>
            <a:r>
              <a:rPr lang="es" sz="900" u="sng">
                <a:solidFill>
                  <a:schemeClr val="hlink"/>
                </a:solidFill>
                <a:latin typeface="Open Sans"/>
                <a:ea typeface="Open Sans"/>
                <a:cs typeface="Open Sans"/>
                <a:sym typeface="Open Sans"/>
                <a:hlinkClick r:id="rId4"/>
              </a:rPr>
              <a:t>El arte de Medir</a:t>
            </a:r>
            <a:endParaRPr sz="900">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2"/>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Presentación</a:t>
            </a:r>
            <a:endParaRPr/>
          </a:p>
          <a:p>
            <a:pPr indent="0" lvl="0" marL="0" rtl="0" algn="ctr">
              <a:spcBef>
                <a:spcPts val="0"/>
              </a:spcBef>
              <a:spcAft>
                <a:spcPts val="0"/>
              </a:spcAft>
              <a:buNone/>
            </a:pPr>
            <a:r>
              <a:rPr lang="es" sz="2500">
                <a:solidFill>
                  <a:schemeClr val="accent2"/>
                </a:solidFill>
              </a:rPr>
              <a:t>Visualizaciones para otros</a:t>
            </a:r>
            <a:endParaRPr sz="2500">
              <a:solidFill>
                <a:schemeClr val="accent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33"/>
          <p:cNvPicPr preferRelativeResize="0"/>
          <p:nvPr/>
        </p:nvPicPr>
        <p:blipFill rotWithShape="1">
          <a:blip r:embed="rId3">
            <a:alphaModFix/>
          </a:blip>
          <a:srcRect b="0" l="0" r="0" t="0"/>
          <a:stretch/>
        </p:blipFill>
        <p:spPr>
          <a:xfrm>
            <a:off x="1511076" y="602788"/>
            <a:ext cx="6295542" cy="3937926"/>
          </a:xfrm>
          <a:prstGeom prst="rect">
            <a:avLst/>
          </a:prstGeom>
          <a:noFill/>
          <a:ln>
            <a:noFill/>
          </a:ln>
        </p:spPr>
      </p:pic>
      <p:sp>
        <p:nvSpPr>
          <p:cNvPr id="188" name="Google Shape;188;p33"/>
          <p:cNvSpPr txBox="1"/>
          <p:nvPr/>
        </p:nvSpPr>
        <p:spPr>
          <a:xfrm>
            <a:off x="1006750" y="100375"/>
            <a:ext cx="7757100" cy="7233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lang="es" sz="3500">
                <a:solidFill>
                  <a:schemeClr val="dk1"/>
                </a:solidFill>
                <a:latin typeface="Economica"/>
                <a:ea typeface="Economica"/>
                <a:cs typeface="Economica"/>
                <a:sym typeface="Economica"/>
              </a:rPr>
              <a:t>VISUALIZACIÓN Y COMUNICACIÓN</a:t>
            </a:r>
            <a:endParaRPr sz="3500">
              <a:solidFill>
                <a:schemeClr val="dk1"/>
              </a:solidFill>
              <a:latin typeface="Economica"/>
              <a:ea typeface="Economica"/>
              <a:cs typeface="Economica"/>
              <a:sym typeface="Economic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34"/>
          <p:cNvPicPr preferRelativeResize="0"/>
          <p:nvPr/>
        </p:nvPicPr>
        <p:blipFill rotWithShape="1">
          <a:blip r:embed="rId3">
            <a:alphaModFix/>
          </a:blip>
          <a:srcRect b="0" l="0" r="0" t="0"/>
          <a:stretch/>
        </p:blipFill>
        <p:spPr>
          <a:xfrm>
            <a:off x="547801" y="1242925"/>
            <a:ext cx="8048398" cy="2657648"/>
          </a:xfrm>
          <a:prstGeom prst="rect">
            <a:avLst/>
          </a:prstGeom>
          <a:noFill/>
          <a:ln>
            <a:noFill/>
          </a:ln>
        </p:spPr>
      </p:pic>
      <p:sp>
        <p:nvSpPr>
          <p:cNvPr id="194" name="Google Shape;194;p34"/>
          <p:cNvSpPr txBox="1"/>
          <p:nvPr/>
        </p:nvSpPr>
        <p:spPr>
          <a:xfrm>
            <a:off x="1006750" y="100375"/>
            <a:ext cx="7757100" cy="7233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lang="es" sz="3500">
                <a:solidFill>
                  <a:schemeClr val="dk1"/>
                </a:solidFill>
                <a:latin typeface="Economica"/>
                <a:ea typeface="Economica"/>
                <a:cs typeface="Economica"/>
                <a:sym typeface="Economica"/>
              </a:rPr>
              <a:t>VISUALIZACIÓN Y COMUNICACIÓN</a:t>
            </a:r>
            <a:endParaRPr sz="3500">
              <a:solidFill>
                <a:schemeClr val="dk1"/>
              </a:solidFill>
              <a:latin typeface="Economica"/>
              <a:ea typeface="Economica"/>
              <a:cs typeface="Economica"/>
              <a:sym typeface="Economic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35"/>
          <p:cNvPicPr preferRelativeResize="0"/>
          <p:nvPr/>
        </p:nvPicPr>
        <p:blipFill rotWithShape="1">
          <a:blip r:embed="rId3">
            <a:alphaModFix/>
          </a:blip>
          <a:srcRect b="0" l="0" r="0" t="0"/>
          <a:stretch/>
        </p:blipFill>
        <p:spPr>
          <a:xfrm>
            <a:off x="1779076" y="794025"/>
            <a:ext cx="5250567" cy="3937925"/>
          </a:xfrm>
          <a:prstGeom prst="rect">
            <a:avLst/>
          </a:prstGeom>
          <a:noFill/>
          <a:ln>
            <a:noFill/>
          </a:ln>
        </p:spPr>
      </p:pic>
      <p:sp>
        <p:nvSpPr>
          <p:cNvPr id="200" name="Google Shape;200;p35"/>
          <p:cNvSpPr txBox="1"/>
          <p:nvPr/>
        </p:nvSpPr>
        <p:spPr>
          <a:xfrm>
            <a:off x="1006750" y="100375"/>
            <a:ext cx="7757100" cy="7233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lang="es" sz="3500">
                <a:solidFill>
                  <a:schemeClr val="dk1"/>
                </a:solidFill>
                <a:latin typeface="Economica"/>
                <a:ea typeface="Economica"/>
                <a:cs typeface="Economica"/>
                <a:sym typeface="Economica"/>
              </a:rPr>
              <a:t>VISUALIZACIÓN Y COMUNICACIÓN</a:t>
            </a:r>
            <a:endParaRPr sz="3500">
              <a:solidFill>
                <a:schemeClr val="dk1"/>
              </a:solidFill>
              <a:latin typeface="Economica"/>
              <a:ea typeface="Economica"/>
              <a:cs typeface="Economica"/>
              <a:sym typeface="Economic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36"/>
          <p:cNvPicPr preferRelativeResize="0"/>
          <p:nvPr/>
        </p:nvPicPr>
        <p:blipFill rotWithShape="1">
          <a:blip r:embed="rId3">
            <a:alphaModFix/>
          </a:blip>
          <a:srcRect b="0" l="0" r="0" t="0"/>
          <a:stretch/>
        </p:blipFill>
        <p:spPr>
          <a:xfrm>
            <a:off x="780451" y="1004888"/>
            <a:ext cx="4391025" cy="3133725"/>
          </a:xfrm>
          <a:prstGeom prst="rect">
            <a:avLst/>
          </a:prstGeom>
          <a:noFill/>
          <a:ln>
            <a:noFill/>
          </a:ln>
        </p:spPr>
      </p:pic>
      <p:pic>
        <p:nvPicPr>
          <p:cNvPr id="206" name="Google Shape;206;p36"/>
          <p:cNvPicPr preferRelativeResize="0"/>
          <p:nvPr/>
        </p:nvPicPr>
        <p:blipFill rotWithShape="1">
          <a:blip r:embed="rId4">
            <a:alphaModFix/>
          </a:blip>
          <a:srcRect b="0" l="0" r="0" t="0"/>
          <a:stretch/>
        </p:blipFill>
        <p:spPr>
          <a:xfrm>
            <a:off x="4953126" y="1281125"/>
            <a:ext cx="3667125" cy="2857500"/>
          </a:xfrm>
          <a:prstGeom prst="rect">
            <a:avLst/>
          </a:prstGeom>
          <a:noFill/>
          <a:ln>
            <a:noFill/>
          </a:ln>
        </p:spPr>
      </p:pic>
      <p:sp>
        <p:nvSpPr>
          <p:cNvPr id="207" name="Google Shape;207;p36"/>
          <p:cNvSpPr txBox="1"/>
          <p:nvPr/>
        </p:nvSpPr>
        <p:spPr>
          <a:xfrm>
            <a:off x="1006750" y="100375"/>
            <a:ext cx="7757100" cy="7233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lang="es" sz="3500">
                <a:solidFill>
                  <a:schemeClr val="dk1"/>
                </a:solidFill>
                <a:latin typeface="Economica"/>
                <a:ea typeface="Economica"/>
                <a:cs typeface="Economica"/>
                <a:sym typeface="Economica"/>
              </a:rPr>
              <a:t>VISUALIZACIÓN Y COMUNICACIÓN</a:t>
            </a:r>
            <a:endParaRPr sz="3500">
              <a:solidFill>
                <a:schemeClr val="dk1"/>
              </a:solidFill>
              <a:latin typeface="Economica"/>
              <a:ea typeface="Economica"/>
              <a:cs typeface="Economica"/>
              <a:sym typeface="Economic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37"/>
          <p:cNvPicPr preferRelativeResize="0"/>
          <p:nvPr/>
        </p:nvPicPr>
        <p:blipFill rotWithShape="1">
          <a:blip r:embed="rId3">
            <a:alphaModFix/>
          </a:blip>
          <a:srcRect b="0" l="0" r="0" t="0"/>
          <a:stretch/>
        </p:blipFill>
        <p:spPr>
          <a:xfrm>
            <a:off x="771751" y="755188"/>
            <a:ext cx="6561027" cy="3937924"/>
          </a:xfrm>
          <a:prstGeom prst="rect">
            <a:avLst/>
          </a:prstGeom>
          <a:noFill/>
          <a:ln>
            <a:noFill/>
          </a:ln>
        </p:spPr>
      </p:pic>
      <p:pic>
        <p:nvPicPr>
          <p:cNvPr id="213" name="Google Shape;213;p37"/>
          <p:cNvPicPr preferRelativeResize="0"/>
          <p:nvPr/>
        </p:nvPicPr>
        <p:blipFill rotWithShape="1">
          <a:blip r:embed="rId4">
            <a:alphaModFix/>
          </a:blip>
          <a:srcRect b="0" l="0" r="0" t="0"/>
          <a:stretch/>
        </p:blipFill>
        <p:spPr>
          <a:xfrm>
            <a:off x="7706549" y="519771"/>
            <a:ext cx="964937" cy="3937924"/>
          </a:xfrm>
          <a:prstGeom prst="rect">
            <a:avLst/>
          </a:prstGeom>
          <a:noFill/>
          <a:ln>
            <a:noFill/>
          </a:ln>
        </p:spPr>
      </p:pic>
      <p:sp>
        <p:nvSpPr>
          <p:cNvPr id="214" name="Google Shape;214;p37"/>
          <p:cNvSpPr txBox="1"/>
          <p:nvPr/>
        </p:nvSpPr>
        <p:spPr>
          <a:xfrm>
            <a:off x="1006750" y="100375"/>
            <a:ext cx="7757100" cy="7233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lang="es" sz="3500">
                <a:solidFill>
                  <a:schemeClr val="dk1"/>
                </a:solidFill>
                <a:latin typeface="Economica"/>
                <a:ea typeface="Economica"/>
                <a:cs typeface="Economica"/>
                <a:sym typeface="Economica"/>
              </a:rPr>
              <a:t>VISUALIZACIÓN Y COMUNICACIÓN</a:t>
            </a:r>
            <a:endParaRPr sz="3500">
              <a:solidFill>
                <a:schemeClr val="dk1"/>
              </a:solidFill>
              <a:latin typeface="Economica"/>
              <a:ea typeface="Economica"/>
              <a:cs typeface="Economica"/>
              <a:sym typeface="Economic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38"/>
          <p:cNvPicPr preferRelativeResize="0"/>
          <p:nvPr/>
        </p:nvPicPr>
        <p:blipFill rotWithShape="1">
          <a:blip r:embed="rId3">
            <a:alphaModFix/>
          </a:blip>
          <a:srcRect b="0" l="0" r="0" t="0"/>
          <a:stretch/>
        </p:blipFill>
        <p:spPr>
          <a:xfrm>
            <a:off x="876526" y="767425"/>
            <a:ext cx="6744297" cy="3730338"/>
          </a:xfrm>
          <a:prstGeom prst="rect">
            <a:avLst/>
          </a:prstGeom>
          <a:noFill/>
          <a:ln>
            <a:noFill/>
          </a:ln>
        </p:spPr>
      </p:pic>
      <p:pic>
        <p:nvPicPr>
          <p:cNvPr id="220" name="Google Shape;220;p38"/>
          <p:cNvPicPr preferRelativeResize="0"/>
          <p:nvPr/>
        </p:nvPicPr>
        <p:blipFill rotWithShape="1">
          <a:blip r:embed="rId4">
            <a:alphaModFix/>
          </a:blip>
          <a:srcRect b="0" l="0" r="0" t="0"/>
          <a:stretch/>
        </p:blipFill>
        <p:spPr>
          <a:xfrm>
            <a:off x="7830150" y="672175"/>
            <a:ext cx="790800" cy="1165398"/>
          </a:xfrm>
          <a:prstGeom prst="rect">
            <a:avLst/>
          </a:prstGeom>
          <a:noFill/>
          <a:ln>
            <a:noFill/>
          </a:ln>
        </p:spPr>
      </p:pic>
      <p:sp>
        <p:nvSpPr>
          <p:cNvPr id="221" name="Google Shape;221;p38"/>
          <p:cNvSpPr txBox="1"/>
          <p:nvPr/>
        </p:nvSpPr>
        <p:spPr>
          <a:xfrm>
            <a:off x="876525" y="44125"/>
            <a:ext cx="7757100" cy="7233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lang="es" sz="3500">
                <a:solidFill>
                  <a:schemeClr val="dk1"/>
                </a:solidFill>
                <a:latin typeface="Economica"/>
                <a:ea typeface="Economica"/>
                <a:cs typeface="Economica"/>
                <a:sym typeface="Economica"/>
              </a:rPr>
              <a:t>VISUALIZACIÓN Y COMUNICACIÓN</a:t>
            </a:r>
            <a:endParaRPr sz="3500">
              <a:solidFill>
                <a:schemeClr val="dk1"/>
              </a:solidFill>
              <a:latin typeface="Economica"/>
              <a:ea typeface="Economica"/>
              <a:cs typeface="Economica"/>
              <a:sym typeface="Economic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9"/>
          <p:cNvSpPr txBox="1"/>
          <p:nvPr/>
        </p:nvSpPr>
        <p:spPr>
          <a:xfrm>
            <a:off x="876525" y="44125"/>
            <a:ext cx="7757100" cy="7233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lang="es" sz="3500">
                <a:solidFill>
                  <a:schemeClr val="dk1"/>
                </a:solidFill>
                <a:latin typeface="Economica"/>
                <a:ea typeface="Economica"/>
                <a:cs typeface="Economica"/>
                <a:sym typeface="Economica"/>
              </a:rPr>
              <a:t>VISUALIZACIÓN Y COMUNICACIÓN</a:t>
            </a:r>
            <a:endParaRPr sz="3500">
              <a:solidFill>
                <a:schemeClr val="dk1"/>
              </a:solidFill>
              <a:latin typeface="Economica"/>
              <a:ea typeface="Economica"/>
              <a:cs typeface="Economica"/>
              <a:sym typeface="Economica"/>
            </a:endParaRPr>
          </a:p>
        </p:txBody>
      </p:sp>
      <p:pic>
        <p:nvPicPr>
          <p:cNvPr id="227" name="Google Shape;227;p39"/>
          <p:cNvPicPr preferRelativeResize="0"/>
          <p:nvPr/>
        </p:nvPicPr>
        <p:blipFill>
          <a:blip r:embed="rId3">
            <a:alphaModFix/>
          </a:blip>
          <a:stretch>
            <a:fillRect/>
          </a:stretch>
        </p:blipFill>
        <p:spPr>
          <a:xfrm>
            <a:off x="1285875" y="853150"/>
            <a:ext cx="6572250" cy="37052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0"/>
          <p:cNvSpPr txBox="1"/>
          <p:nvPr/>
        </p:nvSpPr>
        <p:spPr>
          <a:xfrm>
            <a:off x="876525" y="44125"/>
            <a:ext cx="7757100" cy="7233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lang="es" sz="3500">
                <a:solidFill>
                  <a:schemeClr val="dk1"/>
                </a:solidFill>
                <a:latin typeface="Economica"/>
                <a:ea typeface="Economica"/>
                <a:cs typeface="Economica"/>
                <a:sym typeface="Economica"/>
              </a:rPr>
              <a:t>VISUALIZACIÓN Y COMUNICACIÓN</a:t>
            </a:r>
            <a:endParaRPr sz="3500">
              <a:solidFill>
                <a:schemeClr val="dk1"/>
              </a:solidFill>
              <a:latin typeface="Economica"/>
              <a:ea typeface="Economica"/>
              <a:cs typeface="Economica"/>
              <a:sym typeface="Economica"/>
            </a:endParaRPr>
          </a:p>
        </p:txBody>
      </p:sp>
      <p:pic>
        <p:nvPicPr>
          <p:cNvPr id="233" name="Google Shape;233;p40"/>
          <p:cNvPicPr preferRelativeResize="0"/>
          <p:nvPr/>
        </p:nvPicPr>
        <p:blipFill>
          <a:blip r:embed="rId3">
            <a:alphaModFix/>
          </a:blip>
          <a:stretch>
            <a:fillRect/>
          </a:stretch>
        </p:blipFill>
        <p:spPr>
          <a:xfrm>
            <a:off x="2054738" y="1072225"/>
            <a:ext cx="5400675" cy="32194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1"/>
          <p:cNvSpPr txBox="1"/>
          <p:nvPr>
            <p:ph idx="1" type="body"/>
          </p:nvPr>
        </p:nvSpPr>
        <p:spPr>
          <a:xfrm>
            <a:off x="311700" y="488600"/>
            <a:ext cx="3999900" cy="4166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s" sz="4200">
                <a:latin typeface="Economica"/>
                <a:ea typeface="Economica"/>
                <a:cs typeface="Economica"/>
                <a:sym typeface="Economica"/>
              </a:rPr>
              <a:t>Optimizar el proceso de comunicación</a:t>
            </a:r>
            <a:endParaRPr sz="4200">
              <a:latin typeface="Economica"/>
              <a:ea typeface="Economica"/>
              <a:cs typeface="Economica"/>
              <a:sym typeface="Economica"/>
            </a:endParaRPr>
          </a:p>
          <a:p>
            <a:pPr indent="0" lvl="0" marL="0" rtl="0" algn="ctr">
              <a:spcBef>
                <a:spcPts val="0"/>
              </a:spcBef>
              <a:spcAft>
                <a:spcPts val="1600"/>
              </a:spcAft>
              <a:buNone/>
            </a:pPr>
            <a:r>
              <a:t/>
            </a:r>
            <a:endParaRPr/>
          </a:p>
        </p:txBody>
      </p:sp>
      <p:sp>
        <p:nvSpPr>
          <p:cNvPr id="239" name="Google Shape;239;p41"/>
          <p:cNvSpPr txBox="1"/>
          <p:nvPr>
            <p:ph idx="2" type="body"/>
          </p:nvPr>
        </p:nvSpPr>
        <p:spPr>
          <a:xfrm>
            <a:off x="4832400" y="488500"/>
            <a:ext cx="3999900" cy="4166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s" sz="4200">
                <a:latin typeface="Economica"/>
                <a:ea typeface="Economica"/>
                <a:cs typeface="Economica"/>
                <a:sym typeface="Economica"/>
              </a:rPr>
              <a:t>Generar un mensaje que se decodifique rápida y fielmente</a:t>
            </a:r>
            <a:endParaRPr sz="4200">
              <a:latin typeface="Economica"/>
              <a:ea typeface="Economica"/>
              <a:cs typeface="Economica"/>
              <a:sym typeface="Economica"/>
            </a:endParaRPr>
          </a:p>
          <a:p>
            <a:pPr indent="0" lvl="0" marL="0" rtl="0" algn="ctr">
              <a:spcBef>
                <a:spcPts val="0"/>
              </a:spcBef>
              <a:spcAft>
                <a:spcPts val="1600"/>
              </a:spcAft>
              <a:buNone/>
            </a:pPr>
            <a:r>
              <a:t/>
            </a:r>
            <a:endParaRPr/>
          </a:p>
        </p:txBody>
      </p:sp>
      <p:cxnSp>
        <p:nvCxnSpPr>
          <p:cNvPr id="240" name="Google Shape;240;p41"/>
          <p:cNvCxnSpPr/>
          <p:nvPr/>
        </p:nvCxnSpPr>
        <p:spPr>
          <a:xfrm>
            <a:off x="3956250" y="2644175"/>
            <a:ext cx="1231500" cy="0"/>
          </a:xfrm>
          <a:prstGeom prst="straightConnector1">
            <a:avLst/>
          </a:prstGeom>
          <a:noFill/>
          <a:ln cap="flat" cmpd="sng" w="28575">
            <a:solidFill>
              <a:schemeClr val="lt2"/>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nvSpPr>
        <p:spPr>
          <a:xfrm>
            <a:off x="6471875" y="4474000"/>
            <a:ext cx="2518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latin typeface="Open Sans"/>
                <a:ea typeface="Open Sans"/>
                <a:cs typeface="Open Sans"/>
                <a:sym typeface="Open Sans"/>
              </a:rPr>
              <a:t>Crédito:  </a:t>
            </a:r>
            <a:r>
              <a:rPr lang="es" sz="900" u="sng">
                <a:solidFill>
                  <a:schemeClr val="hlink"/>
                </a:solidFill>
                <a:latin typeface="Open Sans"/>
                <a:ea typeface="Open Sans"/>
                <a:cs typeface="Open Sans"/>
                <a:sym typeface="Open Sans"/>
                <a:hlinkClick r:id="rId3"/>
              </a:rPr>
              <a:t>El arte de Medir</a:t>
            </a:r>
            <a:endParaRPr sz="900">
              <a:latin typeface="Open Sans"/>
              <a:ea typeface="Open Sans"/>
              <a:cs typeface="Open Sans"/>
              <a:sym typeface="Open Sans"/>
            </a:endParaRPr>
          </a:p>
        </p:txBody>
      </p:sp>
      <p:pic>
        <p:nvPicPr>
          <p:cNvPr id="77" name="Google Shape;77;p15"/>
          <p:cNvPicPr preferRelativeResize="0"/>
          <p:nvPr/>
        </p:nvPicPr>
        <p:blipFill>
          <a:blip r:embed="rId4">
            <a:alphaModFix/>
          </a:blip>
          <a:stretch>
            <a:fillRect/>
          </a:stretch>
        </p:blipFill>
        <p:spPr>
          <a:xfrm>
            <a:off x="2140450" y="93175"/>
            <a:ext cx="4207316" cy="4838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Características de una buena visualización</a:t>
            </a:r>
            <a:endParaRPr/>
          </a:p>
        </p:txBody>
      </p:sp>
      <p:sp>
        <p:nvSpPr>
          <p:cNvPr id="246" name="Google Shape;246;p42"/>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
              <a:t>Honesta: representa datos que son correctos.</a:t>
            </a:r>
            <a:endParaRPr/>
          </a:p>
          <a:p>
            <a:pPr indent="-342900" lvl="0" marL="457200" rtl="0" algn="l">
              <a:spcBef>
                <a:spcPts val="0"/>
              </a:spcBef>
              <a:spcAft>
                <a:spcPts val="0"/>
              </a:spcAft>
              <a:buSzPts val="1800"/>
              <a:buChar char="●"/>
            </a:pPr>
            <a:r>
              <a:rPr lang="es"/>
              <a:t>Funcional</a:t>
            </a:r>
            <a:r>
              <a:rPr lang="es"/>
              <a:t>: representa datos para que puedan ser interpretados adecuadamente.</a:t>
            </a:r>
            <a:endParaRPr/>
          </a:p>
          <a:p>
            <a:pPr indent="-342900" lvl="0" marL="457200" rtl="0" algn="l">
              <a:spcBef>
                <a:spcPts val="0"/>
              </a:spcBef>
              <a:spcAft>
                <a:spcPts val="0"/>
              </a:spcAft>
              <a:buSzPts val="1800"/>
              <a:buChar char="●"/>
            </a:pPr>
            <a:r>
              <a:rPr lang="es"/>
              <a:t>Estética</a:t>
            </a:r>
            <a:endParaRPr/>
          </a:p>
          <a:p>
            <a:pPr indent="-342900" lvl="0" marL="457200" rtl="0" algn="l">
              <a:spcBef>
                <a:spcPts val="0"/>
              </a:spcBef>
              <a:spcAft>
                <a:spcPts val="0"/>
              </a:spcAft>
              <a:buSzPts val="1800"/>
              <a:buChar char="●"/>
            </a:pPr>
            <a:r>
              <a:rPr lang="es"/>
              <a:t>Esclarecedora: Debe mostrar patrones que no serían fácilmente percibidos usando otros medios.</a:t>
            </a:r>
            <a:endParaRPr/>
          </a:p>
          <a:p>
            <a:pPr indent="-342900" lvl="0" marL="457200" rtl="0" algn="l">
              <a:spcBef>
                <a:spcPts val="0"/>
              </a:spcBef>
              <a:spcAft>
                <a:spcPts val="0"/>
              </a:spcAft>
              <a:buSzPts val="1800"/>
              <a:buChar char="●"/>
            </a:pPr>
            <a:r>
              <a:rPr lang="es"/>
              <a:t>Informativo</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43"/>
          <p:cNvPicPr preferRelativeResize="0"/>
          <p:nvPr/>
        </p:nvPicPr>
        <p:blipFill>
          <a:blip r:embed="rId3">
            <a:alphaModFix/>
          </a:blip>
          <a:stretch>
            <a:fillRect/>
          </a:stretch>
        </p:blipFill>
        <p:spPr>
          <a:xfrm>
            <a:off x="767225" y="765150"/>
            <a:ext cx="3755124" cy="1870375"/>
          </a:xfrm>
          <a:prstGeom prst="rect">
            <a:avLst/>
          </a:prstGeom>
          <a:noFill/>
          <a:ln>
            <a:noFill/>
          </a:ln>
        </p:spPr>
      </p:pic>
      <p:pic>
        <p:nvPicPr>
          <p:cNvPr id="252" name="Google Shape;252;p43"/>
          <p:cNvPicPr preferRelativeResize="0"/>
          <p:nvPr/>
        </p:nvPicPr>
        <p:blipFill>
          <a:blip r:embed="rId4">
            <a:alphaModFix/>
          </a:blip>
          <a:stretch>
            <a:fillRect/>
          </a:stretch>
        </p:blipFill>
        <p:spPr>
          <a:xfrm>
            <a:off x="3685588" y="2709900"/>
            <a:ext cx="4259532" cy="2150050"/>
          </a:xfrm>
          <a:prstGeom prst="rect">
            <a:avLst/>
          </a:prstGeom>
          <a:noFill/>
          <a:ln>
            <a:noFill/>
          </a:ln>
        </p:spPr>
      </p:pic>
      <p:sp>
        <p:nvSpPr>
          <p:cNvPr id="253" name="Google Shape;253;p43"/>
          <p:cNvSpPr txBox="1"/>
          <p:nvPr/>
        </p:nvSpPr>
        <p:spPr>
          <a:xfrm>
            <a:off x="4927125" y="818275"/>
            <a:ext cx="30180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9600">
                <a:solidFill>
                  <a:srgbClr val="0C343D"/>
                </a:solidFill>
                <a:latin typeface="Roboto Mono"/>
                <a:ea typeface="Roboto Mono"/>
                <a:cs typeface="Roboto Mono"/>
                <a:sym typeface="Roboto Mono"/>
              </a:rPr>
              <a:t>?</a:t>
            </a:r>
            <a:endParaRPr b="1" sz="9600">
              <a:solidFill>
                <a:srgbClr val="0C343D"/>
              </a:solidFill>
              <a:latin typeface="Roboto Mono"/>
              <a:ea typeface="Roboto Mono"/>
              <a:cs typeface="Roboto Mono"/>
              <a:sym typeface="Roboto Mon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4"/>
          <p:cNvSpPr txBox="1"/>
          <p:nvPr>
            <p:ph type="title"/>
          </p:nvPr>
        </p:nvSpPr>
        <p:spPr>
          <a:xfrm>
            <a:off x="311700" y="957125"/>
            <a:ext cx="8520600" cy="21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6000"/>
              <a:t>Encodings visuales</a:t>
            </a:r>
            <a:endParaRPr sz="6000"/>
          </a:p>
        </p:txBody>
      </p:sp>
      <p:sp>
        <p:nvSpPr>
          <p:cNvPr id="259" name="Google Shape;259;p44"/>
          <p:cNvSpPr txBox="1"/>
          <p:nvPr>
            <p:ph idx="1" type="body"/>
          </p:nvPr>
        </p:nvSpPr>
        <p:spPr>
          <a:xfrm>
            <a:off x="311700" y="3162000"/>
            <a:ext cx="8520600" cy="1071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a:t>Mapeo datos                            elementos visuales</a:t>
            </a:r>
            <a:endParaRPr/>
          </a:p>
        </p:txBody>
      </p:sp>
      <p:cxnSp>
        <p:nvCxnSpPr>
          <p:cNvPr id="260" name="Google Shape;260;p44"/>
          <p:cNvCxnSpPr/>
          <p:nvPr/>
        </p:nvCxnSpPr>
        <p:spPr>
          <a:xfrm>
            <a:off x="3680150" y="3426575"/>
            <a:ext cx="1231500" cy="0"/>
          </a:xfrm>
          <a:prstGeom prst="straightConnector1">
            <a:avLst/>
          </a:prstGeom>
          <a:noFill/>
          <a:ln cap="flat" cmpd="sng" w="28575">
            <a:solidFill>
              <a:schemeClr val="lt2"/>
            </a:solidFill>
            <a:prstDash val="solid"/>
            <a:round/>
            <a:headEnd len="med" w="med" type="none"/>
            <a:tailEnd len="med" w="med" type="triangl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45"/>
          <p:cNvPicPr preferRelativeResize="0"/>
          <p:nvPr/>
        </p:nvPicPr>
        <p:blipFill rotWithShape="1">
          <a:blip r:embed="rId3">
            <a:alphaModFix/>
          </a:blip>
          <a:srcRect b="19866" l="0" r="0" t="16026"/>
          <a:stretch/>
        </p:blipFill>
        <p:spPr>
          <a:xfrm>
            <a:off x="530249" y="1540663"/>
            <a:ext cx="8083500" cy="2893500"/>
          </a:xfrm>
          <a:prstGeom prst="rect">
            <a:avLst/>
          </a:prstGeom>
          <a:noFill/>
          <a:ln>
            <a:noFill/>
          </a:ln>
        </p:spPr>
      </p:pic>
      <p:sp>
        <p:nvSpPr>
          <p:cNvPr id="266" name="Google Shape;266;p4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¿Qué son los elementos visuales?</a:t>
            </a:r>
            <a:endParaRPr/>
          </a:p>
        </p:txBody>
      </p:sp>
      <p:sp>
        <p:nvSpPr>
          <p:cNvPr id="267" name="Google Shape;267;p45"/>
          <p:cNvSpPr txBox="1"/>
          <p:nvPr/>
        </p:nvSpPr>
        <p:spPr>
          <a:xfrm>
            <a:off x="3923702" y="4827600"/>
            <a:ext cx="52203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sz="1000" u="sng">
                <a:solidFill>
                  <a:schemeClr val="hlink"/>
                </a:solidFill>
                <a:highlight>
                  <a:srgbClr val="FFFFFF"/>
                </a:highlight>
                <a:latin typeface="Droid Sans Mono"/>
                <a:ea typeface="Droid Sans Mono"/>
                <a:cs typeface="Droid Sans Mono"/>
                <a:sym typeface="Droid Sans Mono"/>
                <a:hlinkClick r:id="rId4"/>
              </a:rPr>
              <a:t>Second Pillar of Mapping Data to Visualizations: Visual Encoding</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¿Cómo elegir los elementos visuales?</a:t>
            </a:r>
            <a:endParaRPr/>
          </a:p>
        </p:txBody>
      </p:sp>
      <p:sp>
        <p:nvSpPr>
          <p:cNvPr id="273" name="Google Shape;273;p46"/>
          <p:cNvSpPr txBox="1"/>
          <p:nvPr>
            <p:ph idx="1" type="body"/>
          </p:nvPr>
        </p:nvSpPr>
        <p:spPr>
          <a:xfrm>
            <a:off x="311700" y="1306550"/>
            <a:ext cx="8520600" cy="335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Principio de la </a:t>
            </a:r>
            <a:r>
              <a:rPr b="1" lang="es" u="sng"/>
              <a:t>consistencia</a:t>
            </a:r>
            <a:r>
              <a:rPr lang="es"/>
              <a:t>: las propiedades de la imagen deben corresponderse con las propiedades de los datos.</a:t>
            </a:r>
            <a:endParaRPr/>
          </a:p>
          <a:p>
            <a:pPr indent="-342900" lvl="0" marL="457200" rtl="0" algn="l">
              <a:spcBef>
                <a:spcPts val="1600"/>
              </a:spcBef>
              <a:spcAft>
                <a:spcPts val="0"/>
              </a:spcAft>
              <a:buSzPts val="1800"/>
              <a:buChar char="●"/>
            </a:pPr>
            <a:r>
              <a:rPr lang="es"/>
              <a:t>The lie factor</a:t>
            </a:r>
            <a:endParaRPr/>
          </a:p>
          <a:p>
            <a:pPr indent="0" lvl="0" marL="0" rtl="0" algn="l">
              <a:spcBef>
                <a:spcPts val="1600"/>
              </a:spcBef>
              <a:spcAft>
                <a:spcPts val="0"/>
              </a:spcAft>
              <a:buNone/>
            </a:pPr>
            <a:r>
              <a:rPr lang="es"/>
              <a:t>Principio del </a:t>
            </a:r>
            <a:r>
              <a:rPr b="1" lang="es" u="sng"/>
              <a:t>ordenamiento por importancia</a:t>
            </a:r>
            <a:r>
              <a:rPr lang="es"/>
              <a:t>: la información más importe debe ser codificada de la forma más eficiente posible.</a:t>
            </a:r>
            <a:endParaRPr/>
          </a:p>
          <a:p>
            <a:pPr indent="-342900" lvl="0" marL="457200" rtl="0" algn="l">
              <a:spcBef>
                <a:spcPts val="1600"/>
              </a:spcBef>
              <a:spcAft>
                <a:spcPts val="0"/>
              </a:spcAft>
              <a:buSzPts val="1800"/>
              <a:buChar char="●"/>
            </a:pPr>
            <a:r>
              <a:rPr lang="es"/>
              <a:t>¿Cuál es la información más importante?</a:t>
            </a:r>
            <a:endParaRPr/>
          </a:p>
          <a:p>
            <a:pPr indent="-342900" lvl="0" marL="457200" rtl="0" algn="l">
              <a:spcBef>
                <a:spcPts val="0"/>
              </a:spcBef>
              <a:spcAft>
                <a:spcPts val="0"/>
              </a:spcAft>
              <a:buSzPts val="1800"/>
              <a:buChar char="●"/>
            </a:pPr>
            <a:r>
              <a:rPr lang="es"/>
              <a:t>¿Cuáles son los encodings más efectivos?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xEl>
                                              <p:pRg end="0" st="0"/>
                                            </p:txEl>
                                          </p:spTgt>
                                        </p:tgtEl>
                                        <p:attrNameLst>
                                          <p:attrName>style.visibility</p:attrName>
                                        </p:attrNameLst>
                                      </p:cBhvr>
                                      <p:to>
                                        <p:strVal val="visible"/>
                                      </p:to>
                                    </p:set>
                                    <p:animEffect filter="fade" transition="in">
                                      <p:cBhvr>
                                        <p:cTn dur="1000"/>
                                        <p:tgtEl>
                                          <p:spTgt spid="27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xEl>
                                              <p:pRg end="1" st="1"/>
                                            </p:txEl>
                                          </p:spTgt>
                                        </p:tgtEl>
                                        <p:attrNameLst>
                                          <p:attrName>style.visibility</p:attrName>
                                        </p:attrNameLst>
                                      </p:cBhvr>
                                      <p:to>
                                        <p:strVal val="visible"/>
                                      </p:to>
                                    </p:set>
                                    <p:animEffect filter="fade" transition="in">
                                      <p:cBhvr>
                                        <p:cTn dur="1000"/>
                                        <p:tgtEl>
                                          <p:spTgt spid="27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xEl>
                                              <p:pRg end="2" st="2"/>
                                            </p:txEl>
                                          </p:spTgt>
                                        </p:tgtEl>
                                        <p:attrNameLst>
                                          <p:attrName>style.visibility</p:attrName>
                                        </p:attrNameLst>
                                      </p:cBhvr>
                                      <p:to>
                                        <p:strVal val="visible"/>
                                      </p:to>
                                    </p:set>
                                    <p:animEffect filter="fade" transition="in">
                                      <p:cBhvr>
                                        <p:cTn dur="1000"/>
                                        <p:tgtEl>
                                          <p:spTgt spid="27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xEl>
                                              <p:pRg end="3" st="3"/>
                                            </p:txEl>
                                          </p:spTgt>
                                        </p:tgtEl>
                                        <p:attrNameLst>
                                          <p:attrName>style.visibility</p:attrName>
                                        </p:attrNameLst>
                                      </p:cBhvr>
                                      <p:to>
                                        <p:strVal val="visible"/>
                                      </p:to>
                                    </p:set>
                                    <p:animEffect filter="fade" transition="in">
                                      <p:cBhvr>
                                        <p:cTn dur="1000"/>
                                        <p:tgtEl>
                                          <p:spTgt spid="27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xEl>
                                              <p:pRg end="4" st="4"/>
                                            </p:txEl>
                                          </p:spTgt>
                                        </p:tgtEl>
                                        <p:attrNameLst>
                                          <p:attrName>style.visibility</p:attrName>
                                        </p:attrNameLst>
                                      </p:cBhvr>
                                      <p:to>
                                        <p:strVal val="visible"/>
                                      </p:to>
                                    </p:set>
                                    <p:animEffect filter="fade" transition="in">
                                      <p:cBhvr>
                                        <p:cTn dur="1000"/>
                                        <p:tgtEl>
                                          <p:spTgt spid="27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7"/>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No todos los elementos visuales son igual de efectivos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8"/>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¿Cómo medimos el error?</a:t>
            </a:r>
            <a:endParaRPr/>
          </a:p>
        </p:txBody>
      </p:sp>
      <p:sp>
        <p:nvSpPr>
          <p:cNvPr id="284" name="Google Shape;284;p48"/>
          <p:cNvSpPr txBox="1"/>
          <p:nvPr>
            <p:ph idx="1" type="body"/>
          </p:nvPr>
        </p:nvSpPr>
        <p:spPr>
          <a:xfrm>
            <a:off x="311700" y="1399400"/>
            <a:ext cx="3556800" cy="3744000"/>
          </a:xfrm>
          <a:prstGeom prst="rect">
            <a:avLst/>
          </a:prstGeom>
        </p:spPr>
        <p:txBody>
          <a:bodyPr anchorCtr="0" anchor="ctr" bIns="91425" lIns="91425" spcFirstLastPara="1" rIns="91425" wrap="square" tIns="91425">
            <a:noAutofit/>
          </a:bodyPr>
          <a:lstStyle/>
          <a:p>
            <a:pPr indent="0" lvl="0" marL="0" rtl="0" algn="l">
              <a:lnSpc>
                <a:spcPct val="200000"/>
              </a:lnSpc>
              <a:spcBef>
                <a:spcPts val="0"/>
              </a:spcBef>
              <a:spcAft>
                <a:spcPts val="0"/>
              </a:spcAft>
              <a:buNone/>
            </a:pPr>
            <a:r>
              <a:rPr lang="es" sz="1600"/>
              <a:t>Distintos encodings nos permiten </a:t>
            </a:r>
            <a:r>
              <a:rPr b="1" lang="es" sz="1600"/>
              <a:t>estimar</a:t>
            </a:r>
            <a:r>
              <a:rPr lang="es" sz="1600"/>
              <a:t> mejor o peor la diferencia entre dos cantidades</a:t>
            </a:r>
            <a:endParaRPr sz="1600"/>
          </a:p>
          <a:p>
            <a:pPr indent="0" lvl="0" marL="0" rtl="0" algn="l">
              <a:lnSpc>
                <a:spcPct val="200000"/>
              </a:lnSpc>
              <a:spcBef>
                <a:spcPts val="0"/>
              </a:spcBef>
              <a:spcAft>
                <a:spcPts val="0"/>
              </a:spcAft>
              <a:buNone/>
            </a:pPr>
            <a:r>
              <a:rPr lang="es" sz="1400"/>
              <a:t>William S. Cleveland and Robert McGill, </a:t>
            </a:r>
            <a:r>
              <a:rPr i="1" lang="es" sz="1400"/>
              <a:t>Graphical Perception: Theory, Experimentation, and Application to the Development of Graphical Methods, </a:t>
            </a:r>
            <a:r>
              <a:rPr lang="es" sz="1400"/>
              <a:t>1984</a:t>
            </a:r>
            <a:endParaRPr sz="1400"/>
          </a:p>
        </p:txBody>
      </p:sp>
      <p:pic>
        <p:nvPicPr>
          <p:cNvPr id="285" name="Google Shape;285;p48"/>
          <p:cNvPicPr preferRelativeResize="0"/>
          <p:nvPr/>
        </p:nvPicPr>
        <p:blipFill>
          <a:blip r:embed="rId3">
            <a:alphaModFix/>
          </a:blip>
          <a:stretch>
            <a:fillRect/>
          </a:stretch>
        </p:blipFill>
        <p:spPr>
          <a:xfrm>
            <a:off x="4003975" y="428625"/>
            <a:ext cx="4533900" cy="42862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¿Cómo medimos el error?</a:t>
            </a:r>
            <a:endParaRPr/>
          </a:p>
        </p:txBody>
      </p:sp>
      <p:sp>
        <p:nvSpPr>
          <p:cNvPr id="291" name="Google Shape;291;p49"/>
          <p:cNvSpPr txBox="1"/>
          <p:nvPr>
            <p:ph idx="1" type="body"/>
          </p:nvPr>
        </p:nvSpPr>
        <p:spPr>
          <a:xfrm>
            <a:off x="311700" y="1399400"/>
            <a:ext cx="3329700" cy="3614400"/>
          </a:xfrm>
          <a:prstGeom prst="rect">
            <a:avLst/>
          </a:prstGeom>
        </p:spPr>
        <p:txBody>
          <a:bodyPr anchorCtr="0" anchor="ctr" bIns="91425" lIns="91425" spcFirstLastPara="1" rIns="91425" wrap="square" tIns="91425">
            <a:noAutofit/>
          </a:bodyPr>
          <a:lstStyle/>
          <a:p>
            <a:pPr indent="-311150" lvl="0" marL="457200" rtl="0" algn="l">
              <a:lnSpc>
                <a:spcPct val="150000"/>
              </a:lnSpc>
              <a:spcBef>
                <a:spcPts val="0"/>
              </a:spcBef>
              <a:spcAft>
                <a:spcPts val="0"/>
              </a:spcAft>
              <a:buClr>
                <a:srgbClr val="F7981D"/>
              </a:buClr>
              <a:buSzPts val="1300"/>
              <a:buFont typeface="Arial"/>
              <a:buAutoNum type="arabicPeriod"/>
            </a:pPr>
            <a:r>
              <a:rPr b="1" lang="es" sz="1300">
                <a:solidFill>
                  <a:srgbClr val="F7981D"/>
                </a:solidFill>
                <a:latin typeface="Arial"/>
                <a:ea typeface="Arial"/>
                <a:cs typeface="Arial"/>
                <a:sym typeface="Arial"/>
              </a:rPr>
              <a:t>Posición en una escala común</a:t>
            </a:r>
            <a:endParaRPr b="1" sz="1300">
              <a:solidFill>
                <a:srgbClr val="F7981D"/>
              </a:solidFill>
              <a:latin typeface="Arial"/>
              <a:ea typeface="Arial"/>
              <a:cs typeface="Arial"/>
              <a:sym typeface="Arial"/>
            </a:endParaRPr>
          </a:p>
          <a:p>
            <a:pPr indent="-311150" lvl="0" marL="457200" rtl="0" algn="l">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Posición en escalas no alineadas</a:t>
            </a:r>
            <a:endParaRPr sz="1300">
              <a:solidFill>
                <a:srgbClr val="333333"/>
              </a:solidFill>
              <a:latin typeface="Arial"/>
              <a:ea typeface="Arial"/>
              <a:cs typeface="Arial"/>
              <a:sym typeface="Arial"/>
            </a:endParaRPr>
          </a:p>
          <a:p>
            <a:pPr indent="-311150" lvl="0" marL="457200" rtl="0" algn="l">
              <a:lnSpc>
                <a:spcPct val="150000"/>
              </a:lnSpc>
              <a:spcBef>
                <a:spcPts val="0"/>
              </a:spcBef>
              <a:spcAft>
                <a:spcPts val="0"/>
              </a:spcAft>
              <a:buClr>
                <a:srgbClr val="333333"/>
              </a:buClr>
              <a:buSzPts val="1300"/>
              <a:buFont typeface="Arial"/>
              <a:buAutoNum type="arabicPeriod"/>
            </a:pPr>
            <a:r>
              <a:rPr lang="es"/>
              <a:t>Largo</a:t>
            </a:r>
            <a:endParaRPr sz="1300">
              <a:latin typeface="Arial"/>
              <a:ea typeface="Arial"/>
              <a:cs typeface="Arial"/>
              <a:sym typeface="Arial"/>
            </a:endParaRPr>
          </a:p>
          <a:p>
            <a:pPr indent="-311150" lvl="0" marL="457200" rtl="0" algn="l">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Ángulo e inclinación (empate)</a:t>
            </a:r>
            <a:endParaRPr sz="1300">
              <a:solidFill>
                <a:srgbClr val="333333"/>
              </a:solidFill>
              <a:latin typeface="Arial"/>
              <a:ea typeface="Arial"/>
              <a:cs typeface="Arial"/>
              <a:sym typeface="Arial"/>
            </a:endParaRPr>
          </a:p>
          <a:p>
            <a:pPr indent="-311150" lvl="0" marL="457200" rtl="0" algn="l">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Área</a:t>
            </a:r>
            <a:endParaRPr sz="1300">
              <a:solidFill>
                <a:srgbClr val="333333"/>
              </a:solidFill>
              <a:latin typeface="Arial"/>
              <a:ea typeface="Arial"/>
              <a:cs typeface="Arial"/>
              <a:sym typeface="Arial"/>
            </a:endParaRPr>
          </a:p>
          <a:p>
            <a:pPr indent="-311150" lvl="0" marL="457200" rtl="0" algn="l">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Volumen, densidad y saturación de color (empate)</a:t>
            </a:r>
            <a:endParaRPr sz="1300">
              <a:solidFill>
                <a:srgbClr val="333333"/>
              </a:solidFill>
              <a:latin typeface="Arial"/>
              <a:ea typeface="Arial"/>
              <a:cs typeface="Arial"/>
              <a:sym typeface="Arial"/>
            </a:endParaRPr>
          </a:p>
          <a:p>
            <a:pPr indent="-311150" lvl="0" marL="457200" rtl="0" algn="l">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Tonalidad cromática </a:t>
            </a:r>
            <a:endParaRPr/>
          </a:p>
        </p:txBody>
      </p:sp>
      <p:pic>
        <p:nvPicPr>
          <p:cNvPr id="292" name="Google Shape;292;p49"/>
          <p:cNvPicPr preferRelativeResize="0"/>
          <p:nvPr/>
        </p:nvPicPr>
        <p:blipFill>
          <a:blip r:embed="rId3">
            <a:alphaModFix/>
          </a:blip>
          <a:stretch>
            <a:fillRect/>
          </a:stretch>
        </p:blipFill>
        <p:spPr>
          <a:xfrm>
            <a:off x="3985150" y="495300"/>
            <a:ext cx="4143375" cy="41529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0"/>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¿Cómo medimos el error?</a:t>
            </a:r>
            <a:endParaRPr/>
          </a:p>
        </p:txBody>
      </p:sp>
      <p:pic>
        <p:nvPicPr>
          <p:cNvPr id="298" name="Google Shape;298;p50"/>
          <p:cNvPicPr preferRelativeResize="0"/>
          <p:nvPr/>
        </p:nvPicPr>
        <p:blipFill rotWithShape="1">
          <a:blip r:embed="rId3">
            <a:alphaModFix/>
          </a:blip>
          <a:srcRect b="0" l="0" r="5749" t="0"/>
          <a:stretch/>
        </p:blipFill>
        <p:spPr>
          <a:xfrm>
            <a:off x="3575250" y="651350"/>
            <a:ext cx="5390575" cy="3840825"/>
          </a:xfrm>
          <a:prstGeom prst="rect">
            <a:avLst/>
          </a:prstGeom>
          <a:noFill/>
          <a:ln>
            <a:noFill/>
          </a:ln>
        </p:spPr>
      </p:pic>
      <p:sp>
        <p:nvSpPr>
          <p:cNvPr id="299" name="Google Shape;299;p50"/>
          <p:cNvSpPr txBox="1"/>
          <p:nvPr>
            <p:ph idx="1" type="body"/>
          </p:nvPr>
        </p:nvSpPr>
        <p:spPr>
          <a:xfrm>
            <a:off x="311700" y="1399400"/>
            <a:ext cx="3329700" cy="3614400"/>
          </a:xfrm>
          <a:prstGeom prst="rect">
            <a:avLst/>
          </a:prstGeom>
        </p:spPr>
        <p:txBody>
          <a:bodyPr anchorCtr="0" anchor="ctr" bIns="91425" lIns="91425" spcFirstLastPara="1" rIns="91425" wrap="square" tIns="91425">
            <a:noAutofit/>
          </a:bodyPr>
          <a:lstStyle/>
          <a:p>
            <a:pPr indent="-311150" lvl="0" marL="457200" rtl="0" algn="l">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Posición en una escala común</a:t>
            </a:r>
            <a:endParaRPr sz="1300">
              <a:solidFill>
                <a:srgbClr val="333333"/>
              </a:solidFill>
              <a:latin typeface="Arial"/>
              <a:ea typeface="Arial"/>
              <a:cs typeface="Arial"/>
              <a:sym typeface="Arial"/>
            </a:endParaRPr>
          </a:p>
          <a:p>
            <a:pPr indent="-311150" lvl="0" marL="457200" rtl="0" algn="l">
              <a:lnSpc>
                <a:spcPct val="150000"/>
              </a:lnSpc>
              <a:spcBef>
                <a:spcPts val="0"/>
              </a:spcBef>
              <a:spcAft>
                <a:spcPts val="0"/>
              </a:spcAft>
              <a:buClr>
                <a:srgbClr val="FF9900"/>
              </a:buClr>
              <a:buSzPts val="1300"/>
              <a:buFont typeface="Arial"/>
              <a:buAutoNum type="arabicPeriod"/>
            </a:pPr>
            <a:r>
              <a:rPr b="1" lang="es" sz="1300">
                <a:solidFill>
                  <a:srgbClr val="FF9900"/>
                </a:solidFill>
                <a:latin typeface="Arial"/>
                <a:ea typeface="Arial"/>
                <a:cs typeface="Arial"/>
                <a:sym typeface="Arial"/>
              </a:rPr>
              <a:t>Posición en escalas no alineadas</a:t>
            </a:r>
            <a:endParaRPr b="1" sz="1300">
              <a:solidFill>
                <a:srgbClr val="FF9900"/>
              </a:solidFill>
              <a:latin typeface="Arial"/>
              <a:ea typeface="Arial"/>
              <a:cs typeface="Arial"/>
              <a:sym typeface="Arial"/>
            </a:endParaRPr>
          </a:p>
          <a:p>
            <a:pPr indent="-311150" lvl="0" marL="457200" rtl="0" algn="l">
              <a:lnSpc>
                <a:spcPct val="150000"/>
              </a:lnSpc>
              <a:spcBef>
                <a:spcPts val="0"/>
              </a:spcBef>
              <a:spcAft>
                <a:spcPts val="0"/>
              </a:spcAft>
              <a:buClr>
                <a:srgbClr val="333333"/>
              </a:buClr>
              <a:buSzPts val="1300"/>
              <a:buFont typeface="Arial"/>
              <a:buAutoNum type="arabicPeriod"/>
            </a:pPr>
            <a:r>
              <a:rPr lang="es"/>
              <a:t>Largo</a:t>
            </a:r>
            <a:endParaRPr sz="1300">
              <a:latin typeface="Arial"/>
              <a:ea typeface="Arial"/>
              <a:cs typeface="Arial"/>
              <a:sym typeface="Arial"/>
            </a:endParaRPr>
          </a:p>
          <a:p>
            <a:pPr indent="-311150" lvl="0" marL="457200" rtl="0" algn="l">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Ángulo e inclinación </a:t>
            </a:r>
            <a:endParaRPr sz="1300">
              <a:solidFill>
                <a:srgbClr val="333333"/>
              </a:solidFill>
              <a:latin typeface="Arial"/>
              <a:ea typeface="Arial"/>
              <a:cs typeface="Arial"/>
              <a:sym typeface="Arial"/>
            </a:endParaRPr>
          </a:p>
          <a:p>
            <a:pPr indent="-311150" lvl="0" marL="457200" rtl="0" algn="l">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Área</a:t>
            </a:r>
            <a:endParaRPr sz="1300">
              <a:solidFill>
                <a:srgbClr val="333333"/>
              </a:solidFill>
              <a:latin typeface="Arial"/>
              <a:ea typeface="Arial"/>
              <a:cs typeface="Arial"/>
              <a:sym typeface="Arial"/>
            </a:endParaRPr>
          </a:p>
          <a:p>
            <a:pPr indent="-311150" lvl="0" marL="457200" rtl="0" algn="l">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Volumen, densidad y saturación de color </a:t>
            </a:r>
            <a:endParaRPr sz="1300">
              <a:solidFill>
                <a:srgbClr val="333333"/>
              </a:solidFill>
              <a:latin typeface="Arial"/>
              <a:ea typeface="Arial"/>
              <a:cs typeface="Arial"/>
              <a:sym typeface="Arial"/>
            </a:endParaRPr>
          </a:p>
          <a:p>
            <a:pPr indent="-311150" lvl="0" marL="457200" rtl="0" algn="l">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Tonalidad cromática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¿Cómo medimos el error?</a:t>
            </a:r>
            <a:endParaRPr/>
          </a:p>
        </p:txBody>
      </p:sp>
      <p:sp>
        <p:nvSpPr>
          <p:cNvPr id="305" name="Google Shape;305;p51"/>
          <p:cNvSpPr txBox="1"/>
          <p:nvPr>
            <p:ph idx="1" type="body"/>
          </p:nvPr>
        </p:nvSpPr>
        <p:spPr>
          <a:xfrm>
            <a:off x="311700" y="1399400"/>
            <a:ext cx="3329700" cy="3614400"/>
          </a:xfrm>
          <a:prstGeom prst="rect">
            <a:avLst/>
          </a:prstGeom>
        </p:spPr>
        <p:txBody>
          <a:bodyPr anchorCtr="0" anchor="ctr" bIns="91425" lIns="91425" spcFirstLastPara="1" rIns="91425" wrap="square" tIns="91425">
            <a:noAutofit/>
          </a:bodyPr>
          <a:lstStyle/>
          <a:p>
            <a:pPr indent="-311150" lvl="0" marL="457200" rtl="0" algn="l">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Posición en una escala común</a:t>
            </a:r>
            <a:endParaRPr sz="1300">
              <a:solidFill>
                <a:srgbClr val="333333"/>
              </a:solidFill>
              <a:latin typeface="Arial"/>
              <a:ea typeface="Arial"/>
              <a:cs typeface="Arial"/>
              <a:sym typeface="Arial"/>
            </a:endParaRPr>
          </a:p>
          <a:p>
            <a:pPr indent="-311150" lvl="0" marL="457200" rtl="0" algn="l">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Posición en escalas no alineadas</a:t>
            </a:r>
            <a:endParaRPr sz="1300">
              <a:solidFill>
                <a:srgbClr val="333333"/>
              </a:solidFill>
              <a:latin typeface="Arial"/>
              <a:ea typeface="Arial"/>
              <a:cs typeface="Arial"/>
              <a:sym typeface="Arial"/>
            </a:endParaRPr>
          </a:p>
          <a:p>
            <a:pPr indent="-311150" lvl="0" marL="457200" rtl="0" algn="l">
              <a:lnSpc>
                <a:spcPct val="150000"/>
              </a:lnSpc>
              <a:spcBef>
                <a:spcPts val="0"/>
              </a:spcBef>
              <a:spcAft>
                <a:spcPts val="0"/>
              </a:spcAft>
              <a:buClr>
                <a:srgbClr val="F7981D"/>
              </a:buClr>
              <a:buSzPts val="1300"/>
              <a:buFont typeface="Arial"/>
              <a:buAutoNum type="arabicPeriod"/>
            </a:pPr>
            <a:r>
              <a:rPr b="1" lang="es">
                <a:solidFill>
                  <a:srgbClr val="F7981D"/>
                </a:solidFill>
              </a:rPr>
              <a:t>Largo</a:t>
            </a:r>
            <a:endParaRPr b="1" sz="1300">
              <a:solidFill>
                <a:srgbClr val="F7981D"/>
              </a:solidFill>
              <a:latin typeface="Arial"/>
              <a:ea typeface="Arial"/>
              <a:cs typeface="Arial"/>
              <a:sym typeface="Arial"/>
            </a:endParaRPr>
          </a:p>
          <a:p>
            <a:pPr indent="-311150" lvl="0" marL="457200" rtl="0" algn="l">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Ángulo e inclinación </a:t>
            </a:r>
            <a:endParaRPr sz="1300">
              <a:solidFill>
                <a:srgbClr val="333333"/>
              </a:solidFill>
              <a:latin typeface="Arial"/>
              <a:ea typeface="Arial"/>
              <a:cs typeface="Arial"/>
              <a:sym typeface="Arial"/>
            </a:endParaRPr>
          </a:p>
          <a:p>
            <a:pPr indent="-311150" lvl="0" marL="457200" rtl="0" algn="l">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Área</a:t>
            </a:r>
            <a:endParaRPr sz="1300">
              <a:solidFill>
                <a:srgbClr val="333333"/>
              </a:solidFill>
              <a:latin typeface="Arial"/>
              <a:ea typeface="Arial"/>
              <a:cs typeface="Arial"/>
              <a:sym typeface="Arial"/>
            </a:endParaRPr>
          </a:p>
          <a:p>
            <a:pPr indent="-311150" lvl="0" marL="457200" rtl="0" algn="l">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Volumen, densidad y saturación de color </a:t>
            </a:r>
            <a:endParaRPr sz="1300">
              <a:solidFill>
                <a:srgbClr val="333333"/>
              </a:solidFill>
              <a:latin typeface="Arial"/>
              <a:ea typeface="Arial"/>
              <a:cs typeface="Arial"/>
              <a:sym typeface="Arial"/>
            </a:endParaRPr>
          </a:p>
          <a:p>
            <a:pPr indent="-311150" lvl="0" marL="457200" rtl="0" algn="l">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Tonalidad cromática </a:t>
            </a:r>
            <a:endParaRPr/>
          </a:p>
        </p:txBody>
      </p:sp>
      <p:pic>
        <p:nvPicPr>
          <p:cNvPr id="306" name="Google Shape;306;p51"/>
          <p:cNvPicPr preferRelativeResize="0"/>
          <p:nvPr/>
        </p:nvPicPr>
        <p:blipFill>
          <a:blip r:embed="rId3">
            <a:alphaModFix/>
          </a:blip>
          <a:stretch>
            <a:fillRect/>
          </a:stretch>
        </p:blipFill>
        <p:spPr>
          <a:xfrm>
            <a:off x="3793800" y="152400"/>
            <a:ext cx="5042241" cy="48387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nvSpPr>
        <p:spPr>
          <a:xfrm>
            <a:off x="6471875" y="4474000"/>
            <a:ext cx="2518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latin typeface="Open Sans"/>
                <a:ea typeface="Open Sans"/>
                <a:cs typeface="Open Sans"/>
                <a:sym typeface="Open Sans"/>
              </a:rPr>
              <a:t>Crédito:  </a:t>
            </a:r>
            <a:r>
              <a:rPr lang="es" sz="900" u="sng">
                <a:solidFill>
                  <a:schemeClr val="hlink"/>
                </a:solidFill>
                <a:latin typeface="Open Sans"/>
                <a:ea typeface="Open Sans"/>
                <a:cs typeface="Open Sans"/>
                <a:sym typeface="Open Sans"/>
                <a:hlinkClick r:id="rId3"/>
              </a:rPr>
              <a:t>El arte de Medir</a:t>
            </a:r>
            <a:endParaRPr sz="900">
              <a:latin typeface="Open Sans"/>
              <a:ea typeface="Open Sans"/>
              <a:cs typeface="Open Sans"/>
              <a:sym typeface="Open Sans"/>
            </a:endParaRPr>
          </a:p>
        </p:txBody>
      </p:sp>
      <p:pic>
        <p:nvPicPr>
          <p:cNvPr id="83" name="Google Shape;83;p16"/>
          <p:cNvPicPr preferRelativeResize="0"/>
          <p:nvPr/>
        </p:nvPicPr>
        <p:blipFill>
          <a:blip r:embed="rId4">
            <a:alphaModFix/>
          </a:blip>
          <a:stretch>
            <a:fillRect/>
          </a:stretch>
        </p:blipFill>
        <p:spPr>
          <a:xfrm>
            <a:off x="2089425" y="152400"/>
            <a:ext cx="4382445" cy="48387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¿Cómo medimos el error?</a:t>
            </a:r>
            <a:endParaRPr/>
          </a:p>
        </p:txBody>
      </p:sp>
      <p:sp>
        <p:nvSpPr>
          <p:cNvPr id="312" name="Google Shape;312;p52"/>
          <p:cNvSpPr txBox="1"/>
          <p:nvPr>
            <p:ph idx="1" type="body"/>
          </p:nvPr>
        </p:nvSpPr>
        <p:spPr>
          <a:xfrm>
            <a:off x="311700" y="1399400"/>
            <a:ext cx="3329700" cy="3614400"/>
          </a:xfrm>
          <a:prstGeom prst="rect">
            <a:avLst/>
          </a:prstGeom>
        </p:spPr>
        <p:txBody>
          <a:bodyPr anchorCtr="0" anchor="ctr" bIns="91425" lIns="91425" spcFirstLastPara="1" rIns="91425" wrap="square" tIns="91425">
            <a:noAutofit/>
          </a:bodyPr>
          <a:lstStyle/>
          <a:p>
            <a:pPr indent="-311150" lvl="0" marL="457200" rtl="0" algn="l">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Posición en una escala común</a:t>
            </a:r>
            <a:endParaRPr sz="1300">
              <a:solidFill>
                <a:srgbClr val="333333"/>
              </a:solidFill>
              <a:latin typeface="Arial"/>
              <a:ea typeface="Arial"/>
              <a:cs typeface="Arial"/>
              <a:sym typeface="Arial"/>
            </a:endParaRPr>
          </a:p>
          <a:p>
            <a:pPr indent="-311150" lvl="0" marL="457200" rtl="0" algn="l">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Posición en escalas no alineadas</a:t>
            </a:r>
            <a:endParaRPr sz="1300">
              <a:solidFill>
                <a:srgbClr val="333333"/>
              </a:solidFill>
              <a:latin typeface="Arial"/>
              <a:ea typeface="Arial"/>
              <a:cs typeface="Arial"/>
              <a:sym typeface="Arial"/>
            </a:endParaRPr>
          </a:p>
          <a:p>
            <a:pPr indent="-311150" lvl="0" marL="457200" rtl="0" algn="l">
              <a:lnSpc>
                <a:spcPct val="150000"/>
              </a:lnSpc>
              <a:spcBef>
                <a:spcPts val="0"/>
              </a:spcBef>
              <a:spcAft>
                <a:spcPts val="0"/>
              </a:spcAft>
              <a:buClr>
                <a:srgbClr val="333333"/>
              </a:buClr>
              <a:buSzPts val="1300"/>
              <a:buFont typeface="Arial"/>
              <a:buAutoNum type="arabicPeriod"/>
            </a:pPr>
            <a:r>
              <a:rPr lang="es"/>
              <a:t>Largo</a:t>
            </a:r>
            <a:endParaRPr sz="1300">
              <a:latin typeface="Arial"/>
              <a:ea typeface="Arial"/>
              <a:cs typeface="Arial"/>
              <a:sym typeface="Arial"/>
            </a:endParaRPr>
          </a:p>
          <a:p>
            <a:pPr indent="-311150" lvl="0" marL="457200" rtl="0" algn="l">
              <a:lnSpc>
                <a:spcPct val="150000"/>
              </a:lnSpc>
              <a:spcBef>
                <a:spcPts val="0"/>
              </a:spcBef>
              <a:spcAft>
                <a:spcPts val="0"/>
              </a:spcAft>
              <a:buClr>
                <a:srgbClr val="F7981D"/>
              </a:buClr>
              <a:buSzPts val="1300"/>
              <a:buFont typeface="Arial"/>
              <a:buAutoNum type="arabicPeriod"/>
            </a:pPr>
            <a:r>
              <a:rPr b="1" lang="es" sz="1300">
                <a:solidFill>
                  <a:srgbClr val="F7981D"/>
                </a:solidFill>
                <a:latin typeface="Arial"/>
                <a:ea typeface="Arial"/>
                <a:cs typeface="Arial"/>
                <a:sym typeface="Arial"/>
              </a:rPr>
              <a:t>Ángulo e inclinación </a:t>
            </a:r>
            <a:endParaRPr b="1" sz="1300">
              <a:solidFill>
                <a:srgbClr val="F7981D"/>
              </a:solidFill>
              <a:latin typeface="Arial"/>
              <a:ea typeface="Arial"/>
              <a:cs typeface="Arial"/>
              <a:sym typeface="Arial"/>
            </a:endParaRPr>
          </a:p>
          <a:p>
            <a:pPr indent="-311150" lvl="0" marL="457200" rtl="0" algn="l">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Área</a:t>
            </a:r>
            <a:endParaRPr sz="1300">
              <a:solidFill>
                <a:srgbClr val="333333"/>
              </a:solidFill>
              <a:latin typeface="Arial"/>
              <a:ea typeface="Arial"/>
              <a:cs typeface="Arial"/>
              <a:sym typeface="Arial"/>
            </a:endParaRPr>
          </a:p>
          <a:p>
            <a:pPr indent="-311150" lvl="0" marL="457200" rtl="0" algn="l">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Volumen, densidad y saturación de color </a:t>
            </a:r>
            <a:endParaRPr sz="1300">
              <a:solidFill>
                <a:srgbClr val="333333"/>
              </a:solidFill>
              <a:latin typeface="Arial"/>
              <a:ea typeface="Arial"/>
              <a:cs typeface="Arial"/>
              <a:sym typeface="Arial"/>
            </a:endParaRPr>
          </a:p>
          <a:p>
            <a:pPr indent="-311150" lvl="0" marL="457200" rtl="0" algn="l">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Tonalidad cromática </a:t>
            </a:r>
            <a:endParaRPr/>
          </a:p>
        </p:txBody>
      </p:sp>
      <p:pic>
        <p:nvPicPr>
          <p:cNvPr id="313" name="Google Shape;313;p52"/>
          <p:cNvPicPr preferRelativeResize="0"/>
          <p:nvPr/>
        </p:nvPicPr>
        <p:blipFill>
          <a:blip r:embed="rId3">
            <a:alphaModFix/>
          </a:blip>
          <a:stretch>
            <a:fillRect/>
          </a:stretch>
        </p:blipFill>
        <p:spPr>
          <a:xfrm>
            <a:off x="3822325" y="142600"/>
            <a:ext cx="3042100" cy="2597175"/>
          </a:xfrm>
          <a:prstGeom prst="rect">
            <a:avLst/>
          </a:prstGeom>
          <a:noFill/>
          <a:ln>
            <a:noFill/>
          </a:ln>
        </p:spPr>
      </p:pic>
      <p:pic>
        <p:nvPicPr>
          <p:cNvPr id="314" name="Google Shape;314;p52"/>
          <p:cNvPicPr preferRelativeResize="0"/>
          <p:nvPr/>
        </p:nvPicPr>
        <p:blipFill>
          <a:blip r:embed="rId4">
            <a:alphaModFix/>
          </a:blip>
          <a:stretch>
            <a:fillRect/>
          </a:stretch>
        </p:blipFill>
        <p:spPr>
          <a:xfrm>
            <a:off x="5949525" y="2015575"/>
            <a:ext cx="3194475" cy="31944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¿Cómo medimos el error?</a:t>
            </a:r>
            <a:endParaRPr/>
          </a:p>
        </p:txBody>
      </p:sp>
      <p:sp>
        <p:nvSpPr>
          <p:cNvPr id="320" name="Google Shape;320;p53"/>
          <p:cNvSpPr txBox="1"/>
          <p:nvPr>
            <p:ph idx="1" type="body"/>
          </p:nvPr>
        </p:nvSpPr>
        <p:spPr>
          <a:xfrm>
            <a:off x="311700" y="1399400"/>
            <a:ext cx="3329700" cy="3614400"/>
          </a:xfrm>
          <a:prstGeom prst="rect">
            <a:avLst/>
          </a:prstGeom>
        </p:spPr>
        <p:txBody>
          <a:bodyPr anchorCtr="0" anchor="ctr" bIns="91425" lIns="91425" spcFirstLastPara="1" rIns="91425" wrap="square" tIns="91425">
            <a:noAutofit/>
          </a:bodyPr>
          <a:lstStyle/>
          <a:p>
            <a:pPr indent="-311150" lvl="0" marL="457200" rtl="0" algn="l">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Posición en una escala común</a:t>
            </a:r>
            <a:endParaRPr sz="1300">
              <a:solidFill>
                <a:srgbClr val="333333"/>
              </a:solidFill>
              <a:latin typeface="Arial"/>
              <a:ea typeface="Arial"/>
              <a:cs typeface="Arial"/>
              <a:sym typeface="Arial"/>
            </a:endParaRPr>
          </a:p>
          <a:p>
            <a:pPr indent="-311150" lvl="0" marL="457200" rtl="0" algn="l">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Posición en escalas no alineadas</a:t>
            </a:r>
            <a:endParaRPr sz="1300">
              <a:solidFill>
                <a:srgbClr val="333333"/>
              </a:solidFill>
              <a:latin typeface="Arial"/>
              <a:ea typeface="Arial"/>
              <a:cs typeface="Arial"/>
              <a:sym typeface="Arial"/>
            </a:endParaRPr>
          </a:p>
          <a:p>
            <a:pPr indent="-311150" lvl="0" marL="457200" rtl="0" algn="l">
              <a:lnSpc>
                <a:spcPct val="150000"/>
              </a:lnSpc>
              <a:spcBef>
                <a:spcPts val="0"/>
              </a:spcBef>
              <a:spcAft>
                <a:spcPts val="0"/>
              </a:spcAft>
              <a:buClr>
                <a:srgbClr val="333333"/>
              </a:buClr>
              <a:buSzPts val="1300"/>
              <a:buFont typeface="Arial"/>
              <a:buAutoNum type="arabicPeriod"/>
            </a:pPr>
            <a:r>
              <a:rPr lang="es"/>
              <a:t>Largo</a:t>
            </a:r>
            <a:endParaRPr sz="1300">
              <a:latin typeface="Arial"/>
              <a:ea typeface="Arial"/>
              <a:cs typeface="Arial"/>
              <a:sym typeface="Arial"/>
            </a:endParaRPr>
          </a:p>
          <a:p>
            <a:pPr indent="-311150" lvl="0" marL="457200" rtl="0" algn="l">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Ángulo e inclinación (empate)</a:t>
            </a:r>
            <a:endParaRPr sz="1300">
              <a:solidFill>
                <a:srgbClr val="333333"/>
              </a:solidFill>
              <a:latin typeface="Arial"/>
              <a:ea typeface="Arial"/>
              <a:cs typeface="Arial"/>
              <a:sym typeface="Arial"/>
            </a:endParaRPr>
          </a:p>
          <a:p>
            <a:pPr indent="-311150" lvl="0" marL="457200" rtl="0" algn="l">
              <a:lnSpc>
                <a:spcPct val="150000"/>
              </a:lnSpc>
              <a:spcBef>
                <a:spcPts val="0"/>
              </a:spcBef>
              <a:spcAft>
                <a:spcPts val="0"/>
              </a:spcAft>
              <a:buClr>
                <a:srgbClr val="F7981D"/>
              </a:buClr>
              <a:buSzPts val="1300"/>
              <a:buFont typeface="Arial"/>
              <a:buAutoNum type="arabicPeriod"/>
            </a:pPr>
            <a:r>
              <a:rPr b="1" lang="es" sz="1300">
                <a:solidFill>
                  <a:srgbClr val="F7981D"/>
                </a:solidFill>
                <a:latin typeface="Arial"/>
                <a:ea typeface="Arial"/>
                <a:cs typeface="Arial"/>
                <a:sym typeface="Arial"/>
              </a:rPr>
              <a:t>Área</a:t>
            </a:r>
            <a:endParaRPr b="1" sz="1300">
              <a:solidFill>
                <a:srgbClr val="F7981D"/>
              </a:solidFill>
              <a:latin typeface="Arial"/>
              <a:ea typeface="Arial"/>
              <a:cs typeface="Arial"/>
              <a:sym typeface="Arial"/>
            </a:endParaRPr>
          </a:p>
          <a:p>
            <a:pPr indent="-311150" lvl="0" marL="457200" rtl="0" algn="l">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Volumen, densidad y saturación de color (empate)</a:t>
            </a:r>
            <a:endParaRPr sz="1300">
              <a:solidFill>
                <a:srgbClr val="333333"/>
              </a:solidFill>
              <a:latin typeface="Arial"/>
              <a:ea typeface="Arial"/>
              <a:cs typeface="Arial"/>
              <a:sym typeface="Arial"/>
            </a:endParaRPr>
          </a:p>
          <a:p>
            <a:pPr indent="-311150" lvl="0" marL="457200" rtl="0" algn="l">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Tonalidad cromática </a:t>
            </a:r>
            <a:endParaRPr/>
          </a:p>
        </p:txBody>
      </p:sp>
      <p:pic>
        <p:nvPicPr>
          <p:cNvPr id="321" name="Google Shape;321;p53"/>
          <p:cNvPicPr preferRelativeResize="0"/>
          <p:nvPr/>
        </p:nvPicPr>
        <p:blipFill>
          <a:blip r:embed="rId3">
            <a:alphaModFix/>
          </a:blip>
          <a:stretch>
            <a:fillRect/>
          </a:stretch>
        </p:blipFill>
        <p:spPr>
          <a:xfrm>
            <a:off x="4429513" y="0"/>
            <a:ext cx="4701699" cy="3135950"/>
          </a:xfrm>
          <a:prstGeom prst="rect">
            <a:avLst/>
          </a:prstGeom>
          <a:noFill/>
          <a:ln>
            <a:noFill/>
          </a:ln>
        </p:spPr>
      </p:pic>
      <p:pic>
        <p:nvPicPr>
          <p:cNvPr id="322" name="Google Shape;322;p53"/>
          <p:cNvPicPr preferRelativeResize="0"/>
          <p:nvPr/>
        </p:nvPicPr>
        <p:blipFill>
          <a:blip r:embed="rId4">
            <a:alphaModFix/>
          </a:blip>
          <a:stretch>
            <a:fillRect/>
          </a:stretch>
        </p:blipFill>
        <p:spPr>
          <a:xfrm>
            <a:off x="5459225" y="2205475"/>
            <a:ext cx="3222649" cy="28083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¿Cómo medimos el error?</a:t>
            </a:r>
            <a:endParaRPr/>
          </a:p>
        </p:txBody>
      </p:sp>
      <p:sp>
        <p:nvSpPr>
          <p:cNvPr id="328" name="Google Shape;328;p54"/>
          <p:cNvSpPr txBox="1"/>
          <p:nvPr>
            <p:ph idx="1" type="body"/>
          </p:nvPr>
        </p:nvSpPr>
        <p:spPr>
          <a:xfrm>
            <a:off x="311700" y="1399400"/>
            <a:ext cx="3329700" cy="3614400"/>
          </a:xfrm>
          <a:prstGeom prst="rect">
            <a:avLst/>
          </a:prstGeom>
        </p:spPr>
        <p:txBody>
          <a:bodyPr anchorCtr="0" anchor="ctr" bIns="91425" lIns="91425" spcFirstLastPara="1" rIns="91425" wrap="square" tIns="91425">
            <a:noAutofit/>
          </a:bodyPr>
          <a:lstStyle/>
          <a:p>
            <a:pPr indent="-311150" lvl="0" marL="457200" rtl="0" algn="l">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Posición en una escala común</a:t>
            </a:r>
            <a:endParaRPr sz="1300">
              <a:solidFill>
                <a:srgbClr val="333333"/>
              </a:solidFill>
              <a:latin typeface="Arial"/>
              <a:ea typeface="Arial"/>
              <a:cs typeface="Arial"/>
              <a:sym typeface="Arial"/>
            </a:endParaRPr>
          </a:p>
          <a:p>
            <a:pPr indent="-311150" lvl="0" marL="457200" rtl="0" algn="l">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Posición en escalas no alineadas</a:t>
            </a:r>
            <a:endParaRPr sz="1300">
              <a:solidFill>
                <a:srgbClr val="333333"/>
              </a:solidFill>
              <a:latin typeface="Arial"/>
              <a:ea typeface="Arial"/>
              <a:cs typeface="Arial"/>
              <a:sym typeface="Arial"/>
            </a:endParaRPr>
          </a:p>
          <a:p>
            <a:pPr indent="-311150" lvl="0" marL="457200" rtl="0" algn="l">
              <a:lnSpc>
                <a:spcPct val="150000"/>
              </a:lnSpc>
              <a:spcBef>
                <a:spcPts val="0"/>
              </a:spcBef>
              <a:spcAft>
                <a:spcPts val="0"/>
              </a:spcAft>
              <a:buClr>
                <a:srgbClr val="333333"/>
              </a:buClr>
              <a:buSzPts val="1300"/>
              <a:buFont typeface="Arial"/>
              <a:buAutoNum type="arabicPeriod"/>
            </a:pPr>
            <a:r>
              <a:rPr lang="es"/>
              <a:t>Largo</a:t>
            </a:r>
            <a:endParaRPr sz="1300">
              <a:latin typeface="Arial"/>
              <a:ea typeface="Arial"/>
              <a:cs typeface="Arial"/>
              <a:sym typeface="Arial"/>
            </a:endParaRPr>
          </a:p>
          <a:p>
            <a:pPr indent="-311150" lvl="0" marL="457200" rtl="0" algn="l">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Ángulo e inclinación </a:t>
            </a:r>
            <a:endParaRPr sz="1300">
              <a:solidFill>
                <a:srgbClr val="333333"/>
              </a:solidFill>
              <a:latin typeface="Arial"/>
              <a:ea typeface="Arial"/>
              <a:cs typeface="Arial"/>
              <a:sym typeface="Arial"/>
            </a:endParaRPr>
          </a:p>
          <a:p>
            <a:pPr indent="-311150" lvl="0" marL="457200" rtl="0" algn="l">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Área</a:t>
            </a:r>
            <a:endParaRPr sz="1300">
              <a:solidFill>
                <a:srgbClr val="333333"/>
              </a:solidFill>
              <a:latin typeface="Arial"/>
              <a:ea typeface="Arial"/>
              <a:cs typeface="Arial"/>
              <a:sym typeface="Arial"/>
            </a:endParaRPr>
          </a:p>
          <a:p>
            <a:pPr indent="-311150" lvl="0" marL="457200" rtl="0" algn="l">
              <a:lnSpc>
                <a:spcPct val="150000"/>
              </a:lnSpc>
              <a:spcBef>
                <a:spcPts val="0"/>
              </a:spcBef>
              <a:spcAft>
                <a:spcPts val="0"/>
              </a:spcAft>
              <a:buClr>
                <a:srgbClr val="F7981D"/>
              </a:buClr>
              <a:buSzPts val="1300"/>
              <a:buFont typeface="Arial"/>
              <a:buAutoNum type="arabicPeriod"/>
            </a:pPr>
            <a:r>
              <a:rPr b="1" lang="es" sz="1300">
                <a:solidFill>
                  <a:srgbClr val="F7981D"/>
                </a:solidFill>
                <a:latin typeface="Arial"/>
                <a:ea typeface="Arial"/>
                <a:cs typeface="Arial"/>
                <a:sym typeface="Arial"/>
              </a:rPr>
              <a:t>Volumen, densidad y saturación de color </a:t>
            </a:r>
            <a:endParaRPr b="1" sz="1300">
              <a:solidFill>
                <a:srgbClr val="F7981D"/>
              </a:solidFill>
              <a:latin typeface="Arial"/>
              <a:ea typeface="Arial"/>
              <a:cs typeface="Arial"/>
              <a:sym typeface="Arial"/>
            </a:endParaRPr>
          </a:p>
          <a:p>
            <a:pPr indent="-311150" lvl="0" marL="457200" rtl="0" algn="l">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Tonalidad cromática </a:t>
            </a:r>
            <a:endParaRPr/>
          </a:p>
        </p:txBody>
      </p:sp>
      <p:pic>
        <p:nvPicPr>
          <p:cNvPr id="329" name="Google Shape;329;p54"/>
          <p:cNvPicPr preferRelativeResize="0"/>
          <p:nvPr/>
        </p:nvPicPr>
        <p:blipFill>
          <a:blip r:embed="rId3">
            <a:alphaModFix/>
          </a:blip>
          <a:stretch>
            <a:fillRect/>
          </a:stretch>
        </p:blipFill>
        <p:spPr>
          <a:xfrm>
            <a:off x="3592450" y="721350"/>
            <a:ext cx="5551550" cy="35505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¿Cómo medimos el error?</a:t>
            </a:r>
            <a:endParaRPr/>
          </a:p>
        </p:txBody>
      </p:sp>
      <p:sp>
        <p:nvSpPr>
          <p:cNvPr id="335" name="Google Shape;335;p55"/>
          <p:cNvSpPr txBox="1"/>
          <p:nvPr>
            <p:ph idx="1" type="body"/>
          </p:nvPr>
        </p:nvSpPr>
        <p:spPr>
          <a:xfrm>
            <a:off x="311700" y="1399400"/>
            <a:ext cx="3329700" cy="3614400"/>
          </a:xfrm>
          <a:prstGeom prst="rect">
            <a:avLst/>
          </a:prstGeom>
        </p:spPr>
        <p:txBody>
          <a:bodyPr anchorCtr="0" anchor="ctr" bIns="91425" lIns="91425" spcFirstLastPara="1" rIns="91425" wrap="square" tIns="91425">
            <a:noAutofit/>
          </a:bodyPr>
          <a:lstStyle/>
          <a:p>
            <a:pPr indent="-311150" lvl="0" marL="457200" rtl="0" algn="l">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Posición en una escala común</a:t>
            </a:r>
            <a:endParaRPr sz="1300">
              <a:solidFill>
                <a:srgbClr val="333333"/>
              </a:solidFill>
              <a:latin typeface="Arial"/>
              <a:ea typeface="Arial"/>
              <a:cs typeface="Arial"/>
              <a:sym typeface="Arial"/>
            </a:endParaRPr>
          </a:p>
          <a:p>
            <a:pPr indent="-311150" lvl="0" marL="457200" rtl="0" algn="l">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Posición en escalas no alineadas</a:t>
            </a:r>
            <a:endParaRPr sz="1300">
              <a:solidFill>
                <a:srgbClr val="333333"/>
              </a:solidFill>
              <a:latin typeface="Arial"/>
              <a:ea typeface="Arial"/>
              <a:cs typeface="Arial"/>
              <a:sym typeface="Arial"/>
            </a:endParaRPr>
          </a:p>
          <a:p>
            <a:pPr indent="-311150" lvl="0" marL="457200" rtl="0" algn="l">
              <a:lnSpc>
                <a:spcPct val="150000"/>
              </a:lnSpc>
              <a:spcBef>
                <a:spcPts val="0"/>
              </a:spcBef>
              <a:spcAft>
                <a:spcPts val="0"/>
              </a:spcAft>
              <a:buClr>
                <a:srgbClr val="333333"/>
              </a:buClr>
              <a:buSzPts val="1300"/>
              <a:buFont typeface="Arial"/>
              <a:buAutoNum type="arabicPeriod"/>
            </a:pPr>
            <a:r>
              <a:rPr lang="es"/>
              <a:t>Largo</a:t>
            </a:r>
            <a:endParaRPr sz="1300">
              <a:latin typeface="Arial"/>
              <a:ea typeface="Arial"/>
              <a:cs typeface="Arial"/>
              <a:sym typeface="Arial"/>
            </a:endParaRPr>
          </a:p>
          <a:p>
            <a:pPr indent="-311150" lvl="0" marL="457200" rtl="0" algn="l">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Ángulo e inclinación </a:t>
            </a:r>
            <a:endParaRPr sz="1300">
              <a:solidFill>
                <a:srgbClr val="333333"/>
              </a:solidFill>
              <a:latin typeface="Arial"/>
              <a:ea typeface="Arial"/>
              <a:cs typeface="Arial"/>
              <a:sym typeface="Arial"/>
            </a:endParaRPr>
          </a:p>
          <a:p>
            <a:pPr indent="-311150" lvl="0" marL="457200" rtl="0" algn="l">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Área</a:t>
            </a:r>
            <a:endParaRPr sz="1300">
              <a:solidFill>
                <a:srgbClr val="333333"/>
              </a:solidFill>
              <a:latin typeface="Arial"/>
              <a:ea typeface="Arial"/>
              <a:cs typeface="Arial"/>
              <a:sym typeface="Arial"/>
            </a:endParaRPr>
          </a:p>
          <a:p>
            <a:pPr indent="-311150" lvl="0" marL="457200" rtl="0" algn="l">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Volumen, densidad y saturación de color </a:t>
            </a:r>
            <a:endParaRPr sz="1300">
              <a:solidFill>
                <a:srgbClr val="333333"/>
              </a:solidFill>
              <a:latin typeface="Arial"/>
              <a:ea typeface="Arial"/>
              <a:cs typeface="Arial"/>
              <a:sym typeface="Arial"/>
            </a:endParaRPr>
          </a:p>
          <a:p>
            <a:pPr indent="-311150" lvl="0" marL="457200" rtl="0" algn="l">
              <a:lnSpc>
                <a:spcPct val="150000"/>
              </a:lnSpc>
              <a:spcBef>
                <a:spcPts val="0"/>
              </a:spcBef>
              <a:spcAft>
                <a:spcPts val="0"/>
              </a:spcAft>
              <a:buClr>
                <a:srgbClr val="333333"/>
              </a:buClr>
              <a:buSzPts val="1300"/>
              <a:buFont typeface="Arial"/>
              <a:buAutoNum type="arabicPeriod"/>
            </a:pPr>
            <a:r>
              <a:rPr b="1" lang="es" sz="1300">
                <a:solidFill>
                  <a:srgbClr val="F7981D"/>
                </a:solidFill>
                <a:latin typeface="Arial"/>
                <a:ea typeface="Arial"/>
                <a:cs typeface="Arial"/>
                <a:sym typeface="Arial"/>
              </a:rPr>
              <a:t>Tonalidad cromática</a:t>
            </a:r>
            <a:r>
              <a:rPr b="1" lang="es" sz="1300">
                <a:solidFill>
                  <a:srgbClr val="333333"/>
                </a:solidFill>
                <a:latin typeface="Arial"/>
                <a:ea typeface="Arial"/>
                <a:cs typeface="Arial"/>
                <a:sym typeface="Arial"/>
              </a:rPr>
              <a:t> </a:t>
            </a:r>
            <a:endParaRPr b="1"/>
          </a:p>
        </p:txBody>
      </p:sp>
      <p:pic>
        <p:nvPicPr>
          <p:cNvPr id="336" name="Google Shape;336;p55"/>
          <p:cNvPicPr preferRelativeResize="0"/>
          <p:nvPr/>
        </p:nvPicPr>
        <p:blipFill>
          <a:blip r:embed="rId3">
            <a:alphaModFix/>
          </a:blip>
          <a:stretch>
            <a:fillRect/>
          </a:stretch>
        </p:blipFill>
        <p:spPr>
          <a:xfrm>
            <a:off x="3772000" y="734325"/>
            <a:ext cx="5197800" cy="367484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
              <a:t>Encodings de acuerdo al tipo de datos</a:t>
            </a:r>
            <a:endParaRPr/>
          </a:p>
        </p:txBody>
      </p:sp>
      <p:pic>
        <p:nvPicPr>
          <p:cNvPr id="342" name="Google Shape;342;p56"/>
          <p:cNvPicPr preferRelativeResize="0"/>
          <p:nvPr/>
        </p:nvPicPr>
        <p:blipFill>
          <a:blip r:embed="rId3">
            <a:alphaModFix/>
          </a:blip>
          <a:stretch>
            <a:fillRect/>
          </a:stretch>
        </p:blipFill>
        <p:spPr>
          <a:xfrm>
            <a:off x="992824" y="1147225"/>
            <a:ext cx="3687925" cy="3770800"/>
          </a:xfrm>
          <a:prstGeom prst="rect">
            <a:avLst/>
          </a:prstGeom>
          <a:noFill/>
          <a:ln>
            <a:noFill/>
          </a:ln>
        </p:spPr>
      </p:pic>
      <p:sp>
        <p:nvSpPr>
          <p:cNvPr id="343" name="Google Shape;343;p56"/>
          <p:cNvSpPr txBox="1"/>
          <p:nvPr>
            <p:ph idx="4294967295" type="body"/>
          </p:nvPr>
        </p:nvSpPr>
        <p:spPr>
          <a:xfrm>
            <a:off x="5142800" y="2782425"/>
            <a:ext cx="3329700" cy="20574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300">
                <a:solidFill>
                  <a:srgbClr val="333333"/>
                </a:solidFill>
                <a:latin typeface="Arial"/>
                <a:ea typeface="Arial"/>
                <a:cs typeface="Arial"/>
                <a:sym typeface="Arial"/>
              </a:rPr>
              <a:t>El largo de las barras está utilizado para codificar una variable categórica, lo cual sugiere una jerarquía de valores.</a:t>
            </a:r>
            <a:endParaRPr sz="1300">
              <a:solidFill>
                <a:srgbClr val="333333"/>
              </a:solidFill>
              <a:latin typeface="Arial"/>
              <a:ea typeface="Arial"/>
              <a:cs typeface="Arial"/>
              <a:sym typeface="Arial"/>
            </a:endParaRPr>
          </a:p>
          <a:p>
            <a:pPr indent="0" lvl="0" marL="0" rtl="0" algn="l">
              <a:lnSpc>
                <a:spcPct val="150000"/>
              </a:lnSpc>
              <a:spcBef>
                <a:spcPts val="1000"/>
              </a:spcBef>
              <a:spcAft>
                <a:spcPts val="0"/>
              </a:spcAft>
              <a:buNone/>
            </a:pPr>
            <a:r>
              <a:rPr lang="es" sz="1300">
                <a:solidFill>
                  <a:srgbClr val="333333"/>
                </a:solidFill>
                <a:latin typeface="Arial"/>
                <a:ea typeface="Arial"/>
                <a:cs typeface="Arial"/>
                <a:sym typeface="Arial"/>
              </a:rPr>
              <a:t>Además, es difícil comparar los distintos países entre sí.</a:t>
            </a:r>
            <a:endParaRPr sz="1300">
              <a:solidFill>
                <a:srgbClr val="333333"/>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57"/>
          <p:cNvPicPr preferRelativeResize="0"/>
          <p:nvPr/>
        </p:nvPicPr>
        <p:blipFill>
          <a:blip r:embed="rId3">
            <a:alphaModFix/>
          </a:blip>
          <a:stretch>
            <a:fillRect/>
          </a:stretch>
        </p:blipFill>
        <p:spPr>
          <a:xfrm>
            <a:off x="4274213" y="135325"/>
            <a:ext cx="4779175" cy="4692275"/>
          </a:xfrm>
          <a:prstGeom prst="rect">
            <a:avLst/>
          </a:prstGeom>
          <a:noFill/>
          <a:ln>
            <a:noFill/>
          </a:ln>
        </p:spPr>
      </p:pic>
      <p:sp>
        <p:nvSpPr>
          <p:cNvPr id="349" name="Google Shape;349;p57"/>
          <p:cNvSpPr txBox="1"/>
          <p:nvPr/>
        </p:nvSpPr>
        <p:spPr>
          <a:xfrm>
            <a:off x="1885500" y="4827600"/>
            <a:ext cx="7258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sz="1200">
                <a:latin typeface="Open Sans"/>
                <a:ea typeface="Open Sans"/>
                <a:cs typeface="Open Sans"/>
                <a:sym typeface="Open Sans"/>
              </a:rPr>
              <a:t>The Truthful Art: Data, Charts and Maps for Communication</a:t>
            </a:r>
            <a:endParaRPr/>
          </a:p>
        </p:txBody>
      </p:sp>
      <p:sp>
        <p:nvSpPr>
          <p:cNvPr id="350" name="Google Shape;350;p57"/>
          <p:cNvSpPr txBox="1"/>
          <p:nvPr>
            <p:ph idx="4294967295" type="title"/>
          </p:nvPr>
        </p:nvSpPr>
        <p:spPr>
          <a:xfrm>
            <a:off x="311700" y="555600"/>
            <a:ext cx="3048000" cy="75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The horror of pie charts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8"/>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Gráficos complejos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Agregando más variables</a:t>
            </a:r>
            <a:endParaRPr/>
          </a:p>
        </p:txBody>
      </p:sp>
      <p:pic>
        <p:nvPicPr>
          <p:cNvPr id="361" name="Google Shape;361;p59"/>
          <p:cNvPicPr preferRelativeResize="0"/>
          <p:nvPr/>
        </p:nvPicPr>
        <p:blipFill>
          <a:blip r:embed="rId3">
            <a:alphaModFix/>
          </a:blip>
          <a:stretch>
            <a:fillRect/>
          </a:stretch>
        </p:blipFill>
        <p:spPr>
          <a:xfrm>
            <a:off x="3291225" y="1212888"/>
            <a:ext cx="5719500" cy="2717731"/>
          </a:xfrm>
          <a:prstGeom prst="rect">
            <a:avLst/>
          </a:prstGeom>
          <a:noFill/>
          <a:ln>
            <a:noFill/>
          </a:ln>
        </p:spPr>
      </p:pic>
      <p:sp>
        <p:nvSpPr>
          <p:cNvPr id="362" name="Google Shape;362;p59"/>
          <p:cNvSpPr txBox="1"/>
          <p:nvPr>
            <p:ph idx="1" type="body"/>
          </p:nvPr>
        </p:nvSpPr>
        <p:spPr>
          <a:xfrm>
            <a:off x="311700" y="1399400"/>
            <a:ext cx="2808000" cy="3486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s" sz="1400"/>
              <a:t>Cada nueva variable que agregamos necesita un nuevo encoding.</a:t>
            </a:r>
            <a:endParaRPr sz="1400"/>
          </a:p>
          <a:p>
            <a:pPr indent="-317500" lvl="0" marL="457200" rtl="0" algn="l">
              <a:spcBef>
                <a:spcPts val="1000"/>
              </a:spcBef>
              <a:spcAft>
                <a:spcPts val="0"/>
              </a:spcAft>
              <a:buSzPts val="1400"/>
              <a:buChar char="●"/>
            </a:pPr>
            <a:r>
              <a:rPr lang="es" sz="1400"/>
              <a:t>En seaborn la estructura es ligeramente distinta</a:t>
            </a:r>
            <a:endParaRPr sz="1400"/>
          </a:p>
          <a:p>
            <a:pPr indent="-317500" lvl="1" marL="914400" rtl="0" algn="l">
              <a:spcBef>
                <a:spcPts val="1000"/>
              </a:spcBef>
              <a:spcAft>
                <a:spcPts val="0"/>
              </a:spcAft>
              <a:buSzPts val="1400"/>
              <a:buChar char="○"/>
            </a:pPr>
            <a:r>
              <a:rPr lang="es" sz="1400" u="sng">
                <a:solidFill>
                  <a:schemeClr val="hlink"/>
                </a:solidFill>
                <a:hlinkClick r:id="rId4"/>
              </a:rPr>
              <a:t>catplot</a:t>
            </a:r>
            <a:endParaRPr sz="1400"/>
          </a:p>
          <a:p>
            <a:pPr indent="-317500" lvl="0" marL="457200" rtl="0" algn="l">
              <a:spcBef>
                <a:spcPts val="1000"/>
              </a:spcBef>
              <a:spcAft>
                <a:spcPts val="1000"/>
              </a:spcAft>
              <a:buSzPts val="1400"/>
              <a:buChar char="●"/>
            </a:pPr>
            <a:r>
              <a:rPr lang="es" sz="1400"/>
              <a:t>Otras librerías como Plotly permiten gráficos más complejos e interactivos</a:t>
            </a:r>
            <a:endParaRPr sz="14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60"/>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Agregando más variables</a:t>
            </a:r>
            <a:endParaRPr/>
          </a:p>
        </p:txBody>
      </p:sp>
      <p:sp>
        <p:nvSpPr>
          <p:cNvPr id="368" name="Google Shape;368;p60"/>
          <p:cNvSpPr txBox="1"/>
          <p:nvPr>
            <p:ph idx="1" type="body"/>
          </p:nvPr>
        </p:nvSpPr>
        <p:spPr>
          <a:xfrm>
            <a:off x="311700" y="1399400"/>
            <a:ext cx="2808000" cy="3486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s" sz="1400"/>
              <a:t>Cada nueva variable que agregamos necesita un nuevo encoding.</a:t>
            </a:r>
            <a:endParaRPr sz="1400"/>
          </a:p>
          <a:p>
            <a:pPr indent="-317500" lvl="0" marL="457200" rtl="0" algn="l">
              <a:spcBef>
                <a:spcPts val="1000"/>
              </a:spcBef>
              <a:spcAft>
                <a:spcPts val="0"/>
              </a:spcAft>
              <a:buSzPts val="1400"/>
              <a:buChar char="●"/>
            </a:pPr>
            <a:r>
              <a:rPr lang="es" sz="1400"/>
              <a:t>En seaborn la estructura es ligeramente distinta</a:t>
            </a:r>
            <a:endParaRPr sz="1400"/>
          </a:p>
          <a:p>
            <a:pPr indent="-317500" lvl="1" marL="914400" rtl="0" algn="l">
              <a:spcBef>
                <a:spcPts val="1000"/>
              </a:spcBef>
              <a:spcAft>
                <a:spcPts val="0"/>
              </a:spcAft>
              <a:buSzPts val="1400"/>
              <a:buChar char="○"/>
            </a:pPr>
            <a:r>
              <a:rPr lang="es" sz="1400" u="sng">
                <a:solidFill>
                  <a:schemeClr val="hlink"/>
                </a:solidFill>
                <a:hlinkClick r:id="rId3"/>
              </a:rPr>
              <a:t>catplot</a:t>
            </a:r>
            <a:endParaRPr sz="1400"/>
          </a:p>
          <a:p>
            <a:pPr indent="-317500" lvl="0" marL="457200" rtl="0" algn="l">
              <a:spcBef>
                <a:spcPts val="1000"/>
              </a:spcBef>
              <a:spcAft>
                <a:spcPts val="1000"/>
              </a:spcAft>
              <a:buSzPts val="1400"/>
              <a:buChar char="●"/>
            </a:pPr>
            <a:r>
              <a:rPr lang="es" sz="1400"/>
              <a:t>Otras librerías como Plotly/d3 permiten gráficos más complejos e interactivos</a:t>
            </a:r>
            <a:endParaRPr sz="1400"/>
          </a:p>
        </p:txBody>
      </p:sp>
      <p:pic>
        <p:nvPicPr>
          <p:cNvPr id="369" name="Google Shape;369;p60"/>
          <p:cNvPicPr preferRelativeResize="0"/>
          <p:nvPr/>
        </p:nvPicPr>
        <p:blipFill>
          <a:blip r:embed="rId4">
            <a:alphaModFix/>
          </a:blip>
          <a:stretch>
            <a:fillRect/>
          </a:stretch>
        </p:blipFill>
        <p:spPr>
          <a:xfrm>
            <a:off x="3300775" y="1047300"/>
            <a:ext cx="5719501" cy="3048902"/>
          </a:xfrm>
          <a:prstGeom prst="rect">
            <a:avLst/>
          </a:prstGeom>
          <a:noFill/>
          <a:ln>
            <a:noFill/>
          </a:ln>
        </p:spPr>
      </p:pic>
      <p:sp>
        <p:nvSpPr>
          <p:cNvPr id="370" name="Google Shape;370;p60"/>
          <p:cNvSpPr txBox="1"/>
          <p:nvPr/>
        </p:nvSpPr>
        <p:spPr>
          <a:xfrm>
            <a:off x="2922730" y="4827600"/>
            <a:ext cx="62214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sz="1300" u="sng">
                <a:solidFill>
                  <a:schemeClr val="hlink"/>
                </a:solidFill>
                <a:latin typeface="Droid Sans"/>
                <a:ea typeface="Droid Sans"/>
                <a:cs typeface="Droid Sans"/>
                <a:sym typeface="Droid Sans"/>
                <a:hlinkClick r:id="rId5"/>
              </a:rPr>
              <a:t>GapMinder</a:t>
            </a:r>
            <a:endParaRPr sz="1300">
              <a:solidFill>
                <a:srgbClr val="333333"/>
              </a:solidFill>
              <a:latin typeface="Droid Sans"/>
              <a:ea typeface="Droid Sans"/>
              <a:cs typeface="Droid Sans"/>
              <a:sym typeface="Droid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6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Gráficos más difíciles de leer</a:t>
            </a:r>
            <a:endParaRPr/>
          </a:p>
        </p:txBody>
      </p:sp>
      <p:sp>
        <p:nvSpPr>
          <p:cNvPr id="376" name="Google Shape;376;p61"/>
          <p:cNvSpPr txBox="1"/>
          <p:nvPr>
            <p:ph idx="1" type="body"/>
          </p:nvPr>
        </p:nvSpPr>
        <p:spPr>
          <a:xfrm>
            <a:off x="311700" y="1399400"/>
            <a:ext cx="2808000" cy="2784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s" sz="1400"/>
              <a:t>Visualizaciones menos intuitivas pero más informativas</a:t>
            </a:r>
            <a:endParaRPr sz="1400"/>
          </a:p>
          <a:p>
            <a:pPr indent="-317500" lvl="0" marL="457200" rtl="0" algn="l">
              <a:spcBef>
                <a:spcPts val="1000"/>
              </a:spcBef>
              <a:spcAft>
                <a:spcPts val="1000"/>
              </a:spcAft>
              <a:buSzPts val="1400"/>
              <a:buChar char="●"/>
            </a:pPr>
            <a:r>
              <a:rPr lang="es" sz="1400"/>
              <a:t>Transformaciones complejas a los datos</a:t>
            </a:r>
            <a:endParaRPr sz="1400"/>
          </a:p>
        </p:txBody>
      </p:sp>
      <p:pic>
        <p:nvPicPr>
          <p:cNvPr id="377" name="Google Shape;377;p61"/>
          <p:cNvPicPr preferRelativeResize="0"/>
          <p:nvPr/>
        </p:nvPicPr>
        <p:blipFill>
          <a:blip r:embed="rId3">
            <a:alphaModFix/>
          </a:blip>
          <a:stretch>
            <a:fillRect/>
          </a:stretch>
        </p:blipFill>
        <p:spPr>
          <a:xfrm>
            <a:off x="3272100" y="343625"/>
            <a:ext cx="5719499" cy="4230740"/>
          </a:xfrm>
          <a:prstGeom prst="rect">
            <a:avLst/>
          </a:prstGeom>
          <a:noFill/>
          <a:ln>
            <a:noFill/>
          </a:ln>
        </p:spPr>
      </p:pic>
      <p:sp>
        <p:nvSpPr>
          <p:cNvPr id="378" name="Google Shape;378;p61"/>
          <p:cNvSpPr txBox="1"/>
          <p:nvPr/>
        </p:nvSpPr>
        <p:spPr>
          <a:xfrm>
            <a:off x="2922730" y="4827600"/>
            <a:ext cx="62214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sz="1300" u="sng">
                <a:solidFill>
                  <a:schemeClr val="hlink"/>
                </a:solidFill>
                <a:latin typeface="Droid Sans"/>
                <a:ea typeface="Droid Sans"/>
                <a:cs typeface="Droid Sans"/>
                <a:sym typeface="Droid Sans"/>
                <a:hlinkClick r:id="rId4"/>
              </a:rPr>
              <a:t>https://ourworldindata.org/ocean-plastics</a:t>
            </a:r>
            <a:endParaRPr sz="1300">
              <a:solidFill>
                <a:srgbClr val="333333"/>
              </a:solidFill>
              <a:latin typeface="Droid Sans"/>
              <a:ea typeface="Droid Sans"/>
              <a:cs typeface="Droid Sans"/>
              <a:sym typeface="Droid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nvSpPr>
        <p:spPr>
          <a:xfrm>
            <a:off x="311700" y="315925"/>
            <a:ext cx="8520600" cy="83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s" sz="4200">
                <a:solidFill>
                  <a:srgbClr val="000000"/>
                </a:solidFill>
                <a:latin typeface="Economica"/>
                <a:ea typeface="Economica"/>
                <a:cs typeface="Economica"/>
                <a:sym typeface="Economica"/>
              </a:rPr>
              <a:t>Exploración vs presentación</a:t>
            </a:r>
            <a:endParaRPr sz="4200">
              <a:solidFill>
                <a:srgbClr val="000000"/>
              </a:solidFill>
              <a:latin typeface="Economica"/>
              <a:ea typeface="Economica"/>
              <a:cs typeface="Economica"/>
              <a:sym typeface="Economica"/>
            </a:endParaRPr>
          </a:p>
        </p:txBody>
      </p:sp>
      <p:sp>
        <p:nvSpPr>
          <p:cNvPr id="89" name="Google Shape;89;p17"/>
          <p:cNvSpPr/>
          <p:nvPr/>
        </p:nvSpPr>
        <p:spPr>
          <a:xfrm>
            <a:off x="5140025" y="2453150"/>
            <a:ext cx="3107100" cy="1738200"/>
          </a:xfrm>
          <a:prstGeom prst="rect">
            <a:avLst/>
          </a:prstGeom>
          <a:noFill/>
          <a:ln cap="flat" cmpd="sng" w="19050">
            <a:solidFill>
              <a:srgbClr val="DC6FA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7"/>
          <p:cNvSpPr txBox="1"/>
          <p:nvPr/>
        </p:nvSpPr>
        <p:spPr>
          <a:xfrm>
            <a:off x="5283300" y="4694125"/>
            <a:ext cx="3860700" cy="320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sz="1000" u="sng">
                <a:solidFill>
                  <a:srgbClr val="57BB8A"/>
                </a:solidFill>
                <a:highlight>
                  <a:srgbClr val="FFFFFF"/>
                </a:highlight>
                <a:latin typeface="Droid Sans Mono"/>
                <a:ea typeface="Droid Sans Mono"/>
                <a:cs typeface="Droid Sans Mono"/>
                <a:sym typeface="Droid Sans Mono"/>
                <a:hlinkClick r:id="rId3">
                  <a:extLst>
                    <a:ext uri="{A12FA001-AC4F-418D-AE19-62706E023703}">
                      <ahyp:hlinkClr val="tx"/>
                    </a:ext>
                  </a:extLst>
                </a:hlinkClick>
              </a:rPr>
              <a:t>Data insights: a visualization (Gregor Aisch)</a:t>
            </a:r>
            <a:endParaRPr sz="1000">
              <a:latin typeface="Droid Sans Mono"/>
              <a:ea typeface="Droid Sans Mono"/>
              <a:cs typeface="Droid Sans Mono"/>
              <a:sym typeface="Droid Sans Mono"/>
            </a:endParaRPr>
          </a:p>
        </p:txBody>
      </p:sp>
      <p:pic>
        <p:nvPicPr>
          <p:cNvPr id="91" name="Google Shape;91;p17"/>
          <p:cNvPicPr preferRelativeResize="0"/>
          <p:nvPr/>
        </p:nvPicPr>
        <p:blipFill>
          <a:blip r:embed="rId4">
            <a:alphaModFix/>
          </a:blip>
          <a:stretch>
            <a:fillRect/>
          </a:stretch>
        </p:blipFill>
        <p:spPr>
          <a:xfrm>
            <a:off x="274400" y="1147225"/>
            <a:ext cx="4452437" cy="3691475"/>
          </a:xfrm>
          <a:prstGeom prst="rect">
            <a:avLst/>
          </a:prstGeom>
          <a:noFill/>
          <a:ln>
            <a:noFill/>
          </a:ln>
        </p:spPr>
      </p:pic>
      <p:sp>
        <p:nvSpPr>
          <p:cNvPr id="92" name="Google Shape;92;p17"/>
          <p:cNvSpPr/>
          <p:nvPr/>
        </p:nvSpPr>
        <p:spPr>
          <a:xfrm>
            <a:off x="4875725" y="2819400"/>
            <a:ext cx="610800" cy="144900"/>
          </a:xfrm>
          <a:prstGeom prst="rightArrow">
            <a:avLst>
              <a:gd fmla="val 14526" name="adj1"/>
              <a:gd fmla="val 95804"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7"/>
          <p:cNvSpPr txBox="1"/>
          <p:nvPr/>
        </p:nvSpPr>
        <p:spPr>
          <a:xfrm>
            <a:off x="5548350" y="2731800"/>
            <a:ext cx="2414700" cy="32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300">
                <a:latin typeface="Open Sans"/>
                <a:ea typeface="Open Sans"/>
                <a:cs typeface="Open Sans"/>
                <a:sym typeface="Open Sans"/>
              </a:rPr>
              <a:t>select information to show</a:t>
            </a:r>
            <a:endParaRPr sz="1300">
              <a:latin typeface="Open Sans"/>
              <a:ea typeface="Open Sans"/>
              <a:cs typeface="Open Sans"/>
              <a:sym typeface="Open Sans"/>
            </a:endParaRPr>
          </a:p>
        </p:txBody>
      </p:sp>
      <p:sp>
        <p:nvSpPr>
          <p:cNvPr id="94" name="Google Shape;94;p17"/>
          <p:cNvSpPr/>
          <p:nvPr/>
        </p:nvSpPr>
        <p:spPr>
          <a:xfrm rot="5400000">
            <a:off x="6450300" y="3284850"/>
            <a:ext cx="610800" cy="144900"/>
          </a:xfrm>
          <a:prstGeom prst="rightArrow">
            <a:avLst>
              <a:gd fmla="val 14526" name="adj1"/>
              <a:gd fmla="val 95804"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7"/>
          <p:cNvSpPr txBox="1"/>
          <p:nvPr/>
        </p:nvSpPr>
        <p:spPr>
          <a:xfrm>
            <a:off x="5548350" y="3698575"/>
            <a:ext cx="2414700" cy="32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300">
                <a:latin typeface="Open Sans"/>
                <a:ea typeface="Open Sans"/>
                <a:cs typeface="Open Sans"/>
                <a:sym typeface="Open Sans"/>
              </a:rPr>
              <a:t>visualise</a:t>
            </a:r>
            <a:endParaRPr sz="1300">
              <a:latin typeface="Open Sans"/>
              <a:ea typeface="Open Sans"/>
              <a:cs typeface="Open Sans"/>
              <a:sym typeface="Open Sans"/>
            </a:endParaRPr>
          </a:p>
        </p:txBody>
      </p:sp>
      <p:sp>
        <p:nvSpPr>
          <p:cNvPr id="96" name="Google Shape;96;p17"/>
          <p:cNvSpPr/>
          <p:nvPr/>
        </p:nvSpPr>
        <p:spPr>
          <a:xfrm>
            <a:off x="182975" y="1104600"/>
            <a:ext cx="4737000" cy="3795000"/>
          </a:xfrm>
          <a:prstGeom prst="rect">
            <a:avLst/>
          </a:prstGeom>
          <a:noFill/>
          <a:ln cap="flat" cmpd="sng" w="19050">
            <a:solidFill>
              <a:srgbClr val="DCE7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7"/>
          <p:cNvSpPr txBox="1"/>
          <p:nvPr/>
        </p:nvSpPr>
        <p:spPr>
          <a:xfrm>
            <a:off x="5403775" y="438125"/>
            <a:ext cx="3519300" cy="1647000"/>
          </a:xfrm>
          <a:prstGeom prst="rect">
            <a:avLst/>
          </a:prstGeom>
          <a:noFill/>
          <a:ln>
            <a:noFill/>
          </a:ln>
        </p:spPr>
        <p:txBody>
          <a:bodyPr anchorCtr="0" anchor="t" bIns="91425" lIns="91425" spcFirstLastPara="1" rIns="91425" wrap="square" tIns="91425">
            <a:spAutoFit/>
          </a:bodyPr>
          <a:lstStyle/>
          <a:p>
            <a:pPr indent="0" lvl="0" marL="0" marR="38100" rtl="0" algn="l">
              <a:lnSpc>
                <a:spcPct val="128571"/>
              </a:lnSpc>
              <a:spcBef>
                <a:spcPts val="0"/>
              </a:spcBef>
              <a:spcAft>
                <a:spcPts val="0"/>
              </a:spcAft>
              <a:buClr>
                <a:schemeClr val="dk1"/>
              </a:buClr>
              <a:buSzPts val="1100"/>
              <a:buFont typeface="Arial"/>
              <a:buNone/>
            </a:pPr>
            <a:r>
              <a:rPr lang="es" sz="2100">
                <a:solidFill>
                  <a:srgbClr val="202124"/>
                </a:solidFill>
                <a:highlight>
                  <a:srgbClr val="F8F9FA"/>
                </a:highlight>
              </a:rPr>
              <a:t>Uso de la visualización de datos para encontrar información en los datos</a:t>
            </a:r>
            <a:endParaRPr sz="2100">
              <a:solidFill>
                <a:srgbClr val="202124"/>
              </a:solidFill>
              <a:highlight>
                <a:srgbClr val="F8F9FA"/>
              </a:highlight>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Gráficos más difíciles de leer</a:t>
            </a:r>
            <a:endParaRPr/>
          </a:p>
        </p:txBody>
      </p:sp>
      <p:sp>
        <p:nvSpPr>
          <p:cNvPr id="384" name="Google Shape;384;p62"/>
          <p:cNvSpPr txBox="1"/>
          <p:nvPr>
            <p:ph idx="1" type="body"/>
          </p:nvPr>
        </p:nvSpPr>
        <p:spPr>
          <a:xfrm>
            <a:off x="311700" y="1399400"/>
            <a:ext cx="2808000" cy="2784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s" sz="1400"/>
              <a:t>Visualizaciones menos intuitivas pero más informativas</a:t>
            </a:r>
            <a:endParaRPr sz="1400"/>
          </a:p>
          <a:p>
            <a:pPr indent="-317500" lvl="0" marL="457200" rtl="0" algn="l">
              <a:spcBef>
                <a:spcPts val="1000"/>
              </a:spcBef>
              <a:spcAft>
                <a:spcPts val="0"/>
              </a:spcAft>
              <a:buSzPts val="1400"/>
              <a:buChar char="●"/>
            </a:pPr>
            <a:r>
              <a:rPr lang="es" sz="1400"/>
              <a:t>Transformaciones complejas a los datos</a:t>
            </a:r>
            <a:endParaRPr sz="1400"/>
          </a:p>
          <a:p>
            <a:pPr indent="-317500" lvl="0" marL="457200" rtl="0" algn="l">
              <a:spcBef>
                <a:spcPts val="1000"/>
              </a:spcBef>
              <a:spcAft>
                <a:spcPts val="1000"/>
              </a:spcAft>
              <a:buSzPts val="1400"/>
              <a:buChar char="●"/>
            </a:pPr>
            <a:r>
              <a:rPr lang="es" sz="1400"/>
              <a:t>Tipos de gráficos poco comunes</a:t>
            </a:r>
            <a:endParaRPr sz="1400"/>
          </a:p>
        </p:txBody>
      </p:sp>
      <p:sp>
        <p:nvSpPr>
          <p:cNvPr id="385" name="Google Shape;385;p62"/>
          <p:cNvSpPr txBox="1"/>
          <p:nvPr/>
        </p:nvSpPr>
        <p:spPr>
          <a:xfrm>
            <a:off x="2922730" y="4827600"/>
            <a:ext cx="62214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sz="1300" u="sng">
                <a:solidFill>
                  <a:schemeClr val="hlink"/>
                </a:solidFill>
                <a:latin typeface="Droid Sans"/>
                <a:ea typeface="Droid Sans"/>
                <a:cs typeface="Droid Sans"/>
                <a:sym typeface="Droid Sans"/>
                <a:hlinkClick r:id="rId3"/>
              </a:rPr>
              <a:t>https://plotly.com/python/funnel-charts/</a:t>
            </a:r>
            <a:endParaRPr sz="1300">
              <a:solidFill>
                <a:srgbClr val="333333"/>
              </a:solidFill>
              <a:latin typeface="Droid Sans"/>
              <a:ea typeface="Droid Sans"/>
              <a:cs typeface="Droid Sans"/>
              <a:sym typeface="Droid Sans"/>
            </a:endParaRPr>
          </a:p>
        </p:txBody>
      </p:sp>
      <p:pic>
        <p:nvPicPr>
          <p:cNvPr id="386" name="Google Shape;386;p62"/>
          <p:cNvPicPr preferRelativeResize="0"/>
          <p:nvPr/>
        </p:nvPicPr>
        <p:blipFill>
          <a:blip r:embed="rId4">
            <a:alphaModFix/>
          </a:blip>
          <a:stretch>
            <a:fillRect/>
          </a:stretch>
        </p:blipFill>
        <p:spPr>
          <a:xfrm>
            <a:off x="2722200" y="903175"/>
            <a:ext cx="6421924" cy="320847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Gráficos más difíciles de leer</a:t>
            </a:r>
            <a:endParaRPr/>
          </a:p>
        </p:txBody>
      </p:sp>
      <p:sp>
        <p:nvSpPr>
          <p:cNvPr id="392" name="Google Shape;392;p63"/>
          <p:cNvSpPr txBox="1"/>
          <p:nvPr>
            <p:ph idx="1" type="body"/>
          </p:nvPr>
        </p:nvSpPr>
        <p:spPr>
          <a:xfrm>
            <a:off x="311700" y="1399400"/>
            <a:ext cx="2808000" cy="2784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s" sz="1400"/>
              <a:t>Visualizaciones menos intuitivas pero más informativas</a:t>
            </a:r>
            <a:endParaRPr sz="1400"/>
          </a:p>
          <a:p>
            <a:pPr indent="-317500" lvl="0" marL="457200" rtl="0" algn="l">
              <a:spcBef>
                <a:spcPts val="1000"/>
              </a:spcBef>
              <a:spcAft>
                <a:spcPts val="0"/>
              </a:spcAft>
              <a:buSzPts val="1400"/>
              <a:buChar char="●"/>
            </a:pPr>
            <a:r>
              <a:rPr lang="es" sz="1400"/>
              <a:t>Transformaciones complejas a los datos</a:t>
            </a:r>
            <a:endParaRPr sz="1400"/>
          </a:p>
          <a:p>
            <a:pPr indent="-317500" lvl="0" marL="457200" rtl="0" algn="l">
              <a:spcBef>
                <a:spcPts val="1000"/>
              </a:spcBef>
              <a:spcAft>
                <a:spcPts val="0"/>
              </a:spcAft>
              <a:buSzPts val="1400"/>
              <a:buChar char="●"/>
            </a:pPr>
            <a:r>
              <a:rPr lang="es" sz="1400"/>
              <a:t>Tipos de gráficos poco comunes</a:t>
            </a:r>
            <a:endParaRPr sz="1400"/>
          </a:p>
          <a:p>
            <a:pPr indent="-317500" lvl="0" marL="457200" rtl="0" algn="l">
              <a:spcBef>
                <a:spcPts val="1000"/>
              </a:spcBef>
              <a:spcAft>
                <a:spcPts val="1000"/>
              </a:spcAft>
              <a:buSzPts val="1400"/>
              <a:buChar char="●"/>
            </a:pPr>
            <a:r>
              <a:rPr lang="es" sz="1400"/>
              <a:t>Sólo para expertos de dominio</a:t>
            </a:r>
            <a:endParaRPr sz="1400"/>
          </a:p>
        </p:txBody>
      </p:sp>
      <p:pic>
        <p:nvPicPr>
          <p:cNvPr id="393" name="Google Shape;393;p63"/>
          <p:cNvPicPr preferRelativeResize="0"/>
          <p:nvPr/>
        </p:nvPicPr>
        <p:blipFill>
          <a:blip r:embed="rId3">
            <a:alphaModFix/>
          </a:blip>
          <a:stretch>
            <a:fillRect/>
          </a:stretch>
        </p:blipFill>
        <p:spPr>
          <a:xfrm>
            <a:off x="3178475" y="426950"/>
            <a:ext cx="5840300" cy="43802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4"/>
          <p:cNvSpPr txBox="1"/>
          <p:nvPr>
            <p:ph type="title"/>
          </p:nvPr>
        </p:nvSpPr>
        <p:spPr>
          <a:xfrm>
            <a:off x="311700" y="957125"/>
            <a:ext cx="8520600" cy="21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6000"/>
              <a:t>Buenas prácticas de visualización</a:t>
            </a:r>
            <a:endParaRPr sz="6000"/>
          </a:p>
        </p:txBody>
      </p:sp>
      <p:sp>
        <p:nvSpPr>
          <p:cNvPr id="399" name="Google Shape;399;p64"/>
          <p:cNvSpPr txBox="1"/>
          <p:nvPr>
            <p:ph idx="1" type="body"/>
          </p:nvPr>
        </p:nvSpPr>
        <p:spPr>
          <a:xfrm>
            <a:off x="311700" y="3162000"/>
            <a:ext cx="8520600" cy="1071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a:t>para maximizar</a:t>
            </a:r>
            <a:r>
              <a:rPr lang="es"/>
              <a:t> la efectividad de la comunicación</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5"/>
          <p:cNvSpPr txBox="1"/>
          <p:nvPr>
            <p:ph idx="1" type="body"/>
          </p:nvPr>
        </p:nvSpPr>
        <p:spPr>
          <a:xfrm>
            <a:off x="311700" y="1225225"/>
            <a:ext cx="8520600" cy="3354000"/>
          </a:xfrm>
          <a:prstGeom prst="rect">
            <a:avLst/>
          </a:prstGeom>
        </p:spPr>
        <p:txBody>
          <a:bodyPr anchorCtr="0" anchor="ctr"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s"/>
              <a:t>Tamaño del texto</a:t>
            </a:r>
            <a:endParaRPr/>
          </a:p>
          <a:p>
            <a:pPr indent="-342900" lvl="0" marL="457200" rtl="0" algn="l">
              <a:lnSpc>
                <a:spcPct val="200000"/>
              </a:lnSpc>
              <a:spcBef>
                <a:spcPts val="0"/>
              </a:spcBef>
              <a:spcAft>
                <a:spcPts val="0"/>
              </a:spcAft>
              <a:buSzPts val="1800"/>
              <a:buChar char="●"/>
            </a:pPr>
            <a:r>
              <a:rPr lang="es"/>
              <a:t>Visibilidad de elementos contra el fondo</a:t>
            </a:r>
            <a:endParaRPr/>
          </a:p>
          <a:p>
            <a:pPr indent="-342900" lvl="0" marL="457200" rtl="0" algn="l">
              <a:lnSpc>
                <a:spcPct val="200000"/>
              </a:lnSpc>
              <a:spcBef>
                <a:spcPts val="0"/>
              </a:spcBef>
              <a:spcAft>
                <a:spcPts val="0"/>
              </a:spcAft>
              <a:buSzPts val="1800"/>
              <a:buChar char="●"/>
            </a:pPr>
            <a:r>
              <a:rPr lang="es"/>
              <a:t>Método de presentación</a:t>
            </a:r>
            <a:endParaRPr/>
          </a:p>
          <a:p>
            <a:pPr indent="-317500" lvl="1" marL="914400" rtl="0" algn="l">
              <a:lnSpc>
                <a:spcPct val="200000"/>
              </a:lnSpc>
              <a:spcBef>
                <a:spcPts val="0"/>
              </a:spcBef>
              <a:spcAft>
                <a:spcPts val="0"/>
              </a:spcAft>
              <a:buSzPts val="1400"/>
              <a:buChar char="○"/>
            </a:pPr>
            <a:r>
              <a:rPr lang="es"/>
              <a:t>Proyector: tiene baja resolución. Usar colores brillantes (ni oscuros ni pasteles).</a:t>
            </a:r>
            <a:endParaRPr/>
          </a:p>
          <a:p>
            <a:pPr indent="-317500" lvl="1" marL="914400" rtl="0" algn="l">
              <a:lnSpc>
                <a:spcPct val="200000"/>
              </a:lnSpc>
              <a:spcBef>
                <a:spcPts val="0"/>
              </a:spcBef>
              <a:spcAft>
                <a:spcPts val="0"/>
              </a:spcAft>
              <a:buSzPts val="1400"/>
              <a:buChar char="○"/>
            </a:pPr>
            <a:r>
              <a:rPr lang="es"/>
              <a:t>Papel: ¿color o blanco y negro? No hay posibilidad de zoom.</a:t>
            </a:r>
            <a:endParaRPr/>
          </a:p>
          <a:p>
            <a:pPr indent="-317500" lvl="1" marL="914400" rtl="0" algn="l">
              <a:lnSpc>
                <a:spcPct val="200000"/>
              </a:lnSpc>
              <a:spcBef>
                <a:spcPts val="0"/>
              </a:spcBef>
              <a:spcAft>
                <a:spcPts val="0"/>
              </a:spcAft>
              <a:buSzPts val="1400"/>
              <a:buChar char="○"/>
            </a:pPr>
            <a:r>
              <a:rPr lang="es"/>
              <a:t>Pantalla digital: distintas resoluciones y dispositivos. Distintos métodos de interacción.</a:t>
            </a:r>
            <a:endParaRPr/>
          </a:p>
        </p:txBody>
      </p:sp>
      <p:sp>
        <p:nvSpPr>
          <p:cNvPr id="405" name="Google Shape;405;p6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Básicos a tener en cuenta</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6"/>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Chartjunk - Less is more</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Edward Tufte: maximizar proporción tinta-datos</a:t>
            </a:r>
            <a:endParaRPr/>
          </a:p>
        </p:txBody>
      </p:sp>
      <p:sp>
        <p:nvSpPr>
          <p:cNvPr id="416" name="Google Shape;416;p67"/>
          <p:cNvSpPr txBox="1"/>
          <p:nvPr>
            <p:ph idx="1" type="body"/>
          </p:nvPr>
        </p:nvSpPr>
        <p:spPr>
          <a:xfrm>
            <a:off x="311700" y="1225225"/>
            <a:ext cx="8520600" cy="335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1. La prioridad es mostrar los datos</a:t>
            </a:r>
            <a:endParaRPr/>
          </a:p>
          <a:p>
            <a:pPr indent="0" lvl="0" marL="0" rtl="0" algn="l">
              <a:spcBef>
                <a:spcPts val="1600"/>
              </a:spcBef>
              <a:spcAft>
                <a:spcPts val="0"/>
              </a:spcAft>
              <a:buClr>
                <a:schemeClr val="dk1"/>
              </a:buClr>
              <a:buSzPts val="1100"/>
              <a:buFont typeface="Arial"/>
              <a:buNone/>
            </a:pPr>
            <a:r>
              <a:rPr lang="es"/>
              <a:t>2. Maximizar la proporción datos a tinta (toda la “tinta” se usa para datos)</a:t>
            </a:r>
            <a:endParaRPr/>
          </a:p>
          <a:p>
            <a:pPr indent="0" lvl="0" marL="0" rtl="0" algn="l">
              <a:spcBef>
                <a:spcPts val="1600"/>
              </a:spcBef>
              <a:spcAft>
                <a:spcPts val="0"/>
              </a:spcAft>
              <a:buClr>
                <a:schemeClr val="dk1"/>
              </a:buClr>
              <a:buSzPts val="1100"/>
              <a:buFont typeface="Arial"/>
              <a:buNone/>
            </a:pPr>
            <a:r>
              <a:rPr lang="es"/>
              <a:t>3. Eliminar la tinta no destinada a datos</a:t>
            </a:r>
            <a:endParaRPr/>
          </a:p>
          <a:p>
            <a:pPr indent="0" lvl="0" marL="0" rtl="0" algn="l">
              <a:spcBef>
                <a:spcPts val="1600"/>
              </a:spcBef>
              <a:spcAft>
                <a:spcPts val="0"/>
              </a:spcAft>
              <a:buClr>
                <a:schemeClr val="dk1"/>
              </a:buClr>
              <a:buSzPts val="1100"/>
              <a:buFont typeface="Arial"/>
              <a:buNone/>
            </a:pPr>
            <a:r>
              <a:rPr lang="es"/>
              <a:t>4. </a:t>
            </a:r>
            <a:r>
              <a:rPr lang="es"/>
              <a:t>Eliminar la tinta redundante</a:t>
            </a:r>
            <a:endParaRPr/>
          </a:p>
          <a:p>
            <a:pPr indent="0" lvl="0" marL="0" rtl="0" algn="l">
              <a:spcBef>
                <a:spcPts val="1600"/>
              </a:spcBef>
              <a:spcAft>
                <a:spcPts val="1600"/>
              </a:spcAft>
              <a:buNone/>
            </a:pPr>
            <a:r>
              <a:rPr lang="es"/>
              <a:t>5. Revisar y editar</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8"/>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Ejemplo</a:t>
            </a:r>
            <a:endParaRPr/>
          </a:p>
        </p:txBody>
      </p:sp>
      <p:sp>
        <p:nvSpPr>
          <p:cNvPr id="422" name="Google Shape;422;p68"/>
          <p:cNvSpPr txBox="1"/>
          <p:nvPr>
            <p:ph idx="1" type="body"/>
          </p:nvPr>
        </p:nvSpPr>
        <p:spPr>
          <a:xfrm>
            <a:off x="311700" y="1399400"/>
            <a:ext cx="2808000" cy="2784900"/>
          </a:xfrm>
          <a:prstGeom prst="rect">
            <a:avLst/>
          </a:prstGeom>
        </p:spPr>
        <p:txBody>
          <a:bodyPr anchorCtr="0" anchor="ctr" bIns="91425" lIns="91425" spcFirstLastPara="1" rIns="91425" wrap="square" tIns="91425">
            <a:noAutofit/>
          </a:bodyPr>
          <a:lstStyle/>
          <a:p>
            <a:pPr indent="0" lvl="0" marL="0" marR="0" rtl="0" algn="l">
              <a:lnSpc>
                <a:spcPct val="200000"/>
              </a:lnSpc>
              <a:spcBef>
                <a:spcPts val="0"/>
              </a:spcBef>
              <a:spcAft>
                <a:spcPts val="0"/>
              </a:spcAft>
              <a:buNone/>
            </a:pPr>
            <a:r>
              <a:rPr lang="es" sz="1600"/>
              <a:t>¡Solamente una pequeña cantidad de elementos visuales son relevantes!</a:t>
            </a:r>
            <a:endParaRPr sz="1600"/>
          </a:p>
        </p:txBody>
      </p:sp>
      <p:pic>
        <p:nvPicPr>
          <p:cNvPr id="423" name="Google Shape;423;p68"/>
          <p:cNvPicPr preferRelativeResize="0"/>
          <p:nvPr/>
        </p:nvPicPr>
        <p:blipFill rotWithShape="1">
          <a:blip r:embed="rId3">
            <a:alphaModFix/>
          </a:blip>
          <a:srcRect b="0" l="13522" r="14087" t="0"/>
          <a:stretch/>
        </p:blipFill>
        <p:spPr>
          <a:xfrm>
            <a:off x="3971125" y="0"/>
            <a:ext cx="4810476" cy="4784325"/>
          </a:xfrm>
          <a:prstGeom prst="rect">
            <a:avLst/>
          </a:prstGeom>
          <a:noFill/>
          <a:ln>
            <a:noFill/>
          </a:ln>
        </p:spPr>
      </p:pic>
      <p:sp>
        <p:nvSpPr>
          <p:cNvPr id="424" name="Google Shape;424;p68"/>
          <p:cNvSpPr txBox="1"/>
          <p:nvPr/>
        </p:nvSpPr>
        <p:spPr>
          <a:xfrm>
            <a:off x="4687488" y="4827600"/>
            <a:ext cx="4456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lang="es" sz="1000" u="sng">
                <a:solidFill>
                  <a:schemeClr val="hlink"/>
                </a:solidFill>
                <a:highlight>
                  <a:srgbClr val="FFFFFF"/>
                </a:highlight>
                <a:latin typeface="Droid Sans Mono"/>
                <a:ea typeface="Droid Sans Mono"/>
                <a:cs typeface="Droid Sans Mono"/>
                <a:sym typeface="Droid Sans Mono"/>
                <a:hlinkClick r:id="rId4"/>
              </a:rPr>
              <a:t>Visualizing Node-Link Graphs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6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Ejemplo</a:t>
            </a:r>
            <a:endParaRPr/>
          </a:p>
        </p:txBody>
      </p:sp>
      <p:sp>
        <p:nvSpPr>
          <p:cNvPr id="430" name="Google Shape;430;p69"/>
          <p:cNvSpPr txBox="1"/>
          <p:nvPr>
            <p:ph idx="1" type="body"/>
          </p:nvPr>
        </p:nvSpPr>
        <p:spPr>
          <a:xfrm>
            <a:off x="311700" y="1399400"/>
            <a:ext cx="2808000" cy="2784900"/>
          </a:xfrm>
          <a:prstGeom prst="rect">
            <a:avLst/>
          </a:prstGeom>
        </p:spPr>
        <p:txBody>
          <a:bodyPr anchorCtr="0" anchor="ctr" bIns="91425" lIns="91425" spcFirstLastPara="1" rIns="91425" wrap="square" tIns="91425">
            <a:noAutofit/>
          </a:bodyPr>
          <a:lstStyle/>
          <a:p>
            <a:pPr indent="0" lvl="0" marL="0" marR="0" rtl="0" algn="l">
              <a:lnSpc>
                <a:spcPct val="200000"/>
              </a:lnSpc>
              <a:spcBef>
                <a:spcPts val="0"/>
              </a:spcBef>
              <a:spcAft>
                <a:spcPts val="0"/>
              </a:spcAft>
              <a:buNone/>
            </a:pPr>
            <a:r>
              <a:rPr lang="es" sz="1600"/>
              <a:t>Todos los elementos visuales son relevantes con respecto a la información transmitida</a:t>
            </a:r>
            <a:endParaRPr sz="1600"/>
          </a:p>
        </p:txBody>
      </p:sp>
      <p:pic>
        <p:nvPicPr>
          <p:cNvPr id="431" name="Google Shape;431;p69"/>
          <p:cNvPicPr preferRelativeResize="0"/>
          <p:nvPr/>
        </p:nvPicPr>
        <p:blipFill>
          <a:blip r:embed="rId3">
            <a:alphaModFix/>
          </a:blip>
          <a:stretch>
            <a:fillRect/>
          </a:stretch>
        </p:blipFill>
        <p:spPr>
          <a:xfrm>
            <a:off x="3174125" y="137500"/>
            <a:ext cx="5779700" cy="47959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70"/>
          <p:cNvSpPr txBox="1"/>
          <p:nvPr>
            <p:ph idx="1" type="body"/>
          </p:nvPr>
        </p:nvSpPr>
        <p:spPr>
          <a:xfrm>
            <a:off x="311700" y="1399400"/>
            <a:ext cx="2808000" cy="3432300"/>
          </a:xfrm>
          <a:prstGeom prst="rect">
            <a:avLst/>
          </a:prstGeom>
        </p:spPr>
        <p:txBody>
          <a:bodyPr anchorCtr="0" anchor="ctr" bIns="91425" lIns="91425" spcFirstLastPara="1" rIns="91425" wrap="square" tIns="91425">
            <a:noAutofit/>
          </a:bodyPr>
          <a:lstStyle/>
          <a:p>
            <a:pPr indent="-304800" lvl="0" marL="457200" rtl="0" algn="l">
              <a:lnSpc>
                <a:spcPct val="200000"/>
              </a:lnSpc>
              <a:spcBef>
                <a:spcPts val="0"/>
              </a:spcBef>
              <a:spcAft>
                <a:spcPts val="0"/>
              </a:spcAft>
              <a:buSzPts val="1200"/>
              <a:buChar char="●"/>
            </a:pPr>
            <a:r>
              <a:rPr lang="es"/>
              <a:t>Las barras son imposibles de leer</a:t>
            </a:r>
            <a:endParaRPr/>
          </a:p>
          <a:p>
            <a:pPr indent="-304800" lvl="0" marL="457200" rtl="0" algn="l">
              <a:lnSpc>
                <a:spcPct val="200000"/>
              </a:lnSpc>
              <a:spcBef>
                <a:spcPts val="0"/>
              </a:spcBef>
              <a:spcAft>
                <a:spcPts val="0"/>
              </a:spcAft>
              <a:buSzPts val="1200"/>
              <a:buChar char="●"/>
            </a:pPr>
            <a:r>
              <a:rPr lang="es"/>
              <a:t>Las grillas no sirven para nada</a:t>
            </a:r>
            <a:endParaRPr/>
          </a:p>
          <a:p>
            <a:pPr indent="-304800" lvl="0" marL="457200" rtl="0" algn="l">
              <a:lnSpc>
                <a:spcPct val="200000"/>
              </a:lnSpc>
              <a:spcBef>
                <a:spcPts val="0"/>
              </a:spcBef>
              <a:spcAft>
                <a:spcPts val="0"/>
              </a:spcAft>
              <a:buSzPts val="1200"/>
              <a:buChar char="●"/>
            </a:pPr>
            <a:r>
              <a:rPr lang="es"/>
              <a:t>Las etiquetas verticales son difíciles de leer</a:t>
            </a:r>
            <a:endParaRPr/>
          </a:p>
          <a:p>
            <a:pPr indent="-304800" lvl="0" marL="457200" rtl="0" algn="l">
              <a:lnSpc>
                <a:spcPct val="200000"/>
              </a:lnSpc>
              <a:spcBef>
                <a:spcPts val="0"/>
              </a:spcBef>
              <a:spcAft>
                <a:spcPts val="0"/>
              </a:spcAft>
              <a:buSzPts val="1200"/>
              <a:buChar char="●"/>
            </a:pPr>
            <a:r>
              <a:rPr lang="es"/>
              <a:t>El eje z, que representa años, va al revés.</a:t>
            </a:r>
            <a:endParaRPr/>
          </a:p>
        </p:txBody>
      </p:sp>
      <p:sp>
        <p:nvSpPr>
          <p:cNvPr id="437" name="Google Shape;437;p70"/>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Ejemplo</a:t>
            </a:r>
            <a:endParaRPr/>
          </a:p>
        </p:txBody>
      </p:sp>
      <p:pic>
        <p:nvPicPr>
          <p:cNvPr id="438" name="Google Shape;438;p70"/>
          <p:cNvPicPr preferRelativeResize="0"/>
          <p:nvPr/>
        </p:nvPicPr>
        <p:blipFill>
          <a:blip r:embed="rId3">
            <a:alphaModFix/>
          </a:blip>
          <a:stretch>
            <a:fillRect/>
          </a:stretch>
        </p:blipFill>
        <p:spPr>
          <a:xfrm>
            <a:off x="4336025" y="135463"/>
            <a:ext cx="2924175" cy="2524125"/>
          </a:xfrm>
          <a:prstGeom prst="rect">
            <a:avLst/>
          </a:prstGeom>
          <a:noFill/>
          <a:ln>
            <a:noFill/>
          </a:ln>
        </p:spPr>
      </p:pic>
      <p:sp>
        <p:nvSpPr>
          <p:cNvPr id="439" name="Google Shape;439;p70"/>
          <p:cNvSpPr txBox="1"/>
          <p:nvPr/>
        </p:nvSpPr>
        <p:spPr>
          <a:xfrm>
            <a:off x="4687488" y="4827600"/>
            <a:ext cx="4456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lang="es" sz="1000" u="sng">
                <a:solidFill>
                  <a:schemeClr val="hlink"/>
                </a:solidFill>
                <a:highlight>
                  <a:srgbClr val="FFFFFF"/>
                </a:highlight>
                <a:latin typeface="Droid Sans Mono"/>
                <a:ea typeface="Droid Sans Mono"/>
                <a:cs typeface="Droid Sans Mono"/>
                <a:sym typeface="Droid Sans Mono"/>
                <a:hlinkClick r:id="rId4"/>
              </a:rPr>
              <a:t>A design problem - perceptual edge</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71"/>
          <p:cNvSpPr txBox="1"/>
          <p:nvPr>
            <p:ph idx="1" type="body"/>
          </p:nvPr>
        </p:nvSpPr>
        <p:spPr>
          <a:xfrm>
            <a:off x="311700" y="1399400"/>
            <a:ext cx="2808000" cy="3432300"/>
          </a:xfrm>
          <a:prstGeom prst="rect">
            <a:avLst/>
          </a:prstGeom>
        </p:spPr>
        <p:txBody>
          <a:bodyPr anchorCtr="0" anchor="ctr" bIns="91425" lIns="91425" spcFirstLastPara="1" rIns="91425" wrap="square" tIns="91425">
            <a:noAutofit/>
          </a:bodyPr>
          <a:lstStyle/>
          <a:p>
            <a:pPr indent="-304800" lvl="0" marL="457200" rtl="0" algn="l">
              <a:lnSpc>
                <a:spcPct val="200000"/>
              </a:lnSpc>
              <a:spcBef>
                <a:spcPts val="0"/>
              </a:spcBef>
              <a:spcAft>
                <a:spcPts val="0"/>
              </a:spcAft>
              <a:buSzPts val="1200"/>
              <a:buChar char="●"/>
            </a:pPr>
            <a:r>
              <a:rPr lang="es"/>
              <a:t>Las barras son imposibles de leer</a:t>
            </a:r>
            <a:endParaRPr/>
          </a:p>
          <a:p>
            <a:pPr indent="-304800" lvl="0" marL="457200" rtl="0" algn="l">
              <a:lnSpc>
                <a:spcPct val="200000"/>
              </a:lnSpc>
              <a:spcBef>
                <a:spcPts val="0"/>
              </a:spcBef>
              <a:spcAft>
                <a:spcPts val="0"/>
              </a:spcAft>
              <a:buSzPts val="1200"/>
              <a:buChar char="●"/>
            </a:pPr>
            <a:r>
              <a:rPr lang="es"/>
              <a:t>Las grillas no sirven para nada</a:t>
            </a:r>
            <a:endParaRPr/>
          </a:p>
          <a:p>
            <a:pPr indent="-304800" lvl="0" marL="457200" rtl="0" algn="l">
              <a:lnSpc>
                <a:spcPct val="200000"/>
              </a:lnSpc>
              <a:spcBef>
                <a:spcPts val="0"/>
              </a:spcBef>
              <a:spcAft>
                <a:spcPts val="0"/>
              </a:spcAft>
              <a:buSzPts val="1200"/>
              <a:buChar char="●"/>
            </a:pPr>
            <a:r>
              <a:rPr lang="es"/>
              <a:t>Las etiquetas verticales son difíciles de leer</a:t>
            </a:r>
            <a:endParaRPr/>
          </a:p>
          <a:p>
            <a:pPr indent="-304800" lvl="0" marL="457200" rtl="0" algn="l">
              <a:lnSpc>
                <a:spcPct val="200000"/>
              </a:lnSpc>
              <a:spcBef>
                <a:spcPts val="0"/>
              </a:spcBef>
              <a:spcAft>
                <a:spcPts val="0"/>
              </a:spcAft>
              <a:buSzPts val="1200"/>
              <a:buChar char="●"/>
            </a:pPr>
            <a:r>
              <a:rPr lang="es"/>
              <a:t>El eje z, que representa años, va al revés.</a:t>
            </a:r>
            <a:endParaRPr/>
          </a:p>
        </p:txBody>
      </p:sp>
      <p:sp>
        <p:nvSpPr>
          <p:cNvPr id="445" name="Google Shape;445;p7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Ejemplo</a:t>
            </a:r>
            <a:endParaRPr/>
          </a:p>
        </p:txBody>
      </p:sp>
      <p:pic>
        <p:nvPicPr>
          <p:cNvPr id="446" name="Google Shape;446;p71"/>
          <p:cNvPicPr preferRelativeResize="0"/>
          <p:nvPr/>
        </p:nvPicPr>
        <p:blipFill>
          <a:blip r:embed="rId3">
            <a:alphaModFix/>
          </a:blip>
          <a:stretch>
            <a:fillRect/>
          </a:stretch>
        </p:blipFill>
        <p:spPr>
          <a:xfrm>
            <a:off x="4336025" y="135463"/>
            <a:ext cx="2924175" cy="2524125"/>
          </a:xfrm>
          <a:prstGeom prst="rect">
            <a:avLst/>
          </a:prstGeom>
          <a:noFill/>
          <a:ln>
            <a:noFill/>
          </a:ln>
        </p:spPr>
      </p:pic>
      <p:pic>
        <p:nvPicPr>
          <p:cNvPr id="447" name="Google Shape;447;p71"/>
          <p:cNvPicPr preferRelativeResize="0"/>
          <p:nvPr/>
        </p:nvPicPr>
        <p:blipFill>
          <a:blip r:embed="rId4">
            <a:alphaModFix/>
          </a:blip>
          <a:stretch>
            <a:fillRect/>
          </a:stretch>
        </p:blipFill>
        <p:spPr>
          <a:xfrm>
            <a:off x="3992188" y="2659588"/>
            <a:ext cx="3611847" cy="2209600"/>
          </a:xfrm>
          <a:prstGeom prst="rect">
            <a:avLst/>
          </a:prstGeom>
          <a:noFill/>
          <a:ln>
            <a:noFill/>
          </a:ln>
        </p:spPr>
      </p:pic>
      <p:sp>
        <p:nvSpPr>
          <p:cNvPr id="448" name="Google Shape;448;p71"/>
          <p:cNvSpPr txBox="1"/>
          <p:nvPr/>
        </p:nvSpPr>
        <p:spPr>
          <a:xfrm>
            <a:off x="4687488" y="4827600"/>
            <a:ext cx="4456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lang="es" sz="1000" u="sng">
                <a:solidFill>
                  <a:schemeClr val="hlink"/>
                </a:solidFill>
                <a:highlight>
                  <a:srgbClr val="FFFFFF"/>
                </a:highlight>
                <a:latin typeface="Droid Sans Mono"/>
                <a:ea typeface="Droid Sans Mono"/>
                <a:cs typeface="Droid Sans Mono"/>
                <a:sym typeface="Droid Sans Mono"/>
                <a:hlinkClick r:id="rId5"/>
              </a:rPr>
              <a:t>A design problem - perceptual edge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Exploración</a:t>
            </a:r>
            <a:endParaRPr/>
          </a:p>
          <a:p>
            <a:pPr indent="0" lvl="0" marL="0" rtl="0" algn="ctr">
              <a:spcBef>
                <a:spcPts val="0"/>
              </a:spcBef>
              <a:spcAft>
                <a:spcPts val="0"/>
              </a:spcAft>
              <a:buNone/>
            </a:pPr>
            <a:r>
              <a:rPr lang="es" sz="2500">
                <a:solidFill>
                  <a:schemeClr val="accent2"/>
                </a:solidFill>
              </a:rPr>
              <a:t>Visualizaciones para nosotros</a:t>
            </a:r>
            <a:endParaRPr sz="2500">
              <a:solidFill>
                <a:schemeClr val="accent2"/>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2"/>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Primero, que quede bien en blanco y negro</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7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Propiedades de los encodings con color</a:t>
            </a:r>
            <a:endParaRPr/>
          </a:p>
        </p:txBody>
      </p:sp>
      <p:sp>
        <p:nvSpPr>
          <p:cNvPr id="459" name="Google Shape;459;p73"/>
          <p:cNvSpPr txBox="1"/>
          <p:nvPr>
            <p:ph idx="1" type="body"/>
          </p:nvPr>
        </p:nvSpPr>
        <p:spPr>
          <a:xfrm>
            <a:off x="311700" y="1225225"/>
            <a:ext cx="8520600" cy="3354000"/>
          </a:xfrm>
          <a:prstGeom prst="rect">
            <a:avLst/>
          </a:prstGeom>
        </p:spPr>
        <p:txBody>
          <a:bodyPr anchorCtr="0" anchor="ctr"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s"/>
              <a:t>No tienen orden</a:t>
            </a:r>
            <a:endParaRPr/>
          </a:p>
          <a:p>
            <a:pPr indent="-342900" lvl="0" marL="457200" rtl="0" algn="l">
              <a:lnSpc>
                <a:spcPct val="200000"/>
              </a:lnSpc>
              <a:spcBef>
                <a:spcPts val="0"/>
              </a:spcBef>
              <a:spcAft>
                <a:spcPts val="0"/>
              </a:spcAft>
              <a:buSzPts val="1800"/>
              <a:buChar char="●"/>
            </a:pPr>
            <a:r>
              <a:rPr lang="es"/>
              <a:t>Nos basamos en convenciones que pueden no reproducirse:</a:t>
            </a:r>
            <a:endParaRPr/>
          </a:p>
          <a:p>
            <a:pPr indent="-317500" lvl="1" marL="914400" rtl="0" algn="l">
              <a:lnSpc>
                <a:spcPct val="200000"/>
              </a:lnSpc>
              <a:spcBef>
                <a:spcPts val="0"/>
              </a:spcBef>
              <a:spcAft>
                <a:spcPts val="0"/>
              </a:spcAft>
              <a:buSzPts val="1400"/>
              <a:buChar char="○"/>
            </a:pPr>
            <a:r>
              <a:rPr lang="es"/>
              <a:t>Rojo-azul, rosa-celeste para masculino y femenino</a:t>
            </a:r>
            <a:endParaRPr/>
          </a:p>
          <a:p>
            <a:pPr indent="-317500" lvl="1" marL="914400" rtl="0" algn="l">
              <a:lnSpc>
                <a:spcPct val="200000"/>
              </a:lnSpc>
              <a:spcBef>
                <a:spcPts val="0"/>
              </a:spcBef>
              <a:spcAft>
                <a:spcPts val="0"/>
              </a:spcAft>
              <a:buSzPts val="1400"/>
              <a:buChar char="○"/>
            </a:pPr>
            <a:r>
              <a:rPr lang="es"/>
              <a:t>Celeste para el </a:t>
            </a:r>
            <a:r>
              <a:rPr lang="es"/>
              <a:t>océano</a:t>
            </a:r>
            <a:r>
              <a:rPr lang="es"/>
              <a:t>, verde para la pradera, marrón para la montaña</a:t>
            </a:r>
            <a:endParaRPr/>
          </a:p>
          <a:p>
            <a:pPr indent="-342900" lvl="0" marL="457200" rtl="0" algn="l">
              <a:lnSpc>
                <a:spcPct val="200000"/>
              </a:lnSpc>
              <a:spcBef>
                <a:spcPts val="0"/>
              </a:spcBef>
              <a:spcAft>
                <a:spcPts val="0"/>
              </a:spcAft>
              <a:buSzPts val="1800"/>
              <a:buChar char="●"/>
            </a:pPr>
            <a:r>
              <a:rPr lang="es"/>
              <a:t>No todos los percibimos iguales (daltonismo)</a:t>
            </a:r>
            <a:endParaRPr/>
          </a:p>
          <a:p>
            <a:pPr indent="-342900" lvl="0" marL="457200" rtl="0" algn="l">
              <a:lnSpc>
                <a:spcPct val="200000"/>
              </a:lnSpc>
              <a:spcBef>
                <a:spcPts val="0"/>
              </a:spcBef>
              <a:spcAft>
                <a:spcPts val="0"/>
              </a:spcAft>
              <a:buSzPts val="1800"/>
              <a:buChar char="●"/>
            </a:pPr>
            <a:r>
              <a:rPr lang="es"/>
              <a:t>Evocan emociones </a:t>
            </a:r>
            <a:r>
              <a:rPr lang="es"/>
              <a:t>inconscientes</a:t>
            </a:r>
            <a:r>
              <a:rPr lang="es"/>
              <a:t> (o </a:t>
            </a:r>
            <a:r>
              <a:rPr lang="es"/>
              <a:t>subconscientes</a:t>
            </a:r>
            <a:r>
              <a:rPr lang="es"/>
              <a:t>)</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pic>
        <p:nvPicPr>
          <p:cNvPr id="464" name="Google Shape;464;p74"/>
          <p:cNvPicPr preferRelativeResize="0"/>
          <p:nvPr/>
        </p:nvPicPr>
        <p:blipFill>
          <a:blip r:embed="rId3">
            <a:alphaModFix/>
          </a:blip>
          <a:stretch>
            <a:fillRect/>
          </a:stretch>
        </p:blipFill>
        <p:spPr>
          <a:xfrm>
            <a:off x="743850" y="152400"/>
            <a:ext cx="7497464" cy="48387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Paletas de colores y daltonismo</a:t>
            </a:r>
            <a:endParaRPr/>
          </a:p>
        </p:txBody>
      </p:sp>
      <p:sp>
        <p:nvSpPr>
          <p:cNvPr id="470" name="Google Shape;470;p75"/>
          <p:cNvSpPr txBox="1"/>
          <p:nvPr>
            <p:ph idx="1" type="body"/>
          </p:nvPr>
        </p:nvSpPr>
        <p:spPr>
          <a:xfrm>
            <a:off x="311700" y="1225225"/>
            <a:ext cx="8520600" cy="3354000"/>
          </a:xfrm>
          <a:prstGeom prst="rect">
            <a:avLst/>
          </a:prstGeom>
        </p:spPr>
        <p:txBody>
          <a:bodyPr anchorCtr="0" anchor="ctr"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s"/>
              <a:t>Daltonismo:</a:t>
            </a:r>
            <a:endParaRPr/>
          </a:p>
          <a:p>
            <a:pPr indent="-317500" lvl="1" marL="914400" rtl="0" algn="l">
              <a:lnSpc>
                <a:spcPct val="200000"/>
              </a:lnSpc>
              <a:spcBef>
                <a:spcPts val="0"/>
              </a:spcBef>
              <a:spcAft>
                <a:spcPts val="0"/>
              </a:spcAft>
              <a:buSzPts val="1400"/>
              <a:buChar char="○"/>
            </a:pPr>
            <a:r>
              <a:rPr lang="es" u="sng">
                <a:solidFill>
                  <a:schemeClr val="hlink"/>
                </a:solidFill>
                <a:hlinkClick r:id="rId3"/>
              </a:rPr>
              <a:t>Coblis</a:t>
            </a:r>
            <a:r>
              <a:rPr lang="es"/>
              <a:t>: pueden subir una imagen y comprobar cómo la vería una persona daltónica.</a:t>
            </a:r>
            <a:endParaRPr/>
          </a:p>
          <a:p>
            <a:pPr indent="-317500" lvl="1" marL="914400" rtl="0" algn="l">
              <a:lnSpc>
                <a:spcPct val="200000"/>
              </a:lnSpc>
              <a:spcBef>
                <a:spcPts val="0"/>
              </a:spcBef>
              <a:spcAft>
                <a:spcPts val="0"/>
              </a:spcAft>
              <a:buSzPts val="1400"/>
              <a:buChar char="○"/>
            </a:pPr>
            <a:r>
              <a:rPr lang="es"/>
              <a:t>Usar paletas colorblind safe que vienen en las librerías de visualización</a:t>
            </a:r>
            <a:endParaRPr/>
          </a:p>
          <a:p>
            <a:pPr indent="-342900" lvl="0" marL="457200" rtl="0" algn="l">
              <a:lnSpc>
                <a:spcPct val="200000"/>
              </a:lnSpc>
              <a:spcBef>
                <a:spcPts val="0"/>
              </a:spcBef>
              <a:spcAft>
                <a:spcPts val="0"/>
              </a:spcAft>
              <a:buSzPts val="1800"/>
              <a:buChar char="●"/>
            </a:pPr>
            <a:r>
              <a:rPr lang="es"/>
              <a:t>Estética:</a:t>
            </a:r>
            <a:endParaRPr/>
          </a:p>
          <a:p>
            <a:pPr indent="-317500" lvl="1" marL="914400" rtl="0" algn="l">
              <a:lnSpc>
                <a:spcPct val="200000"/>
              </a:lnSpc>
              <a:spcBef>
                <a:spcPts val="0"/>
              </a:spcBef>
              <a:spcAft>
                <a:spcPts val="0"/>
              </a:spcAft>
              <a:buSzPts val="1400"/>
              <a:buChar char="○"/>
            </a:pPr>
            <a:r>
              <a:rPr lang="es" u="sng">
                <a:solidFill>
                  <a:schemeClr val="hlink"/>
                </a:solidFill>
                <a:hlinkClick r:id="rId4"/>
              </a:rPr>
              <a:t>Coolors</a:t>
            </a:r>
            <a:r>
              <a:rPr lang="es"/>
              <a:t>: Fácil de usar para conseguir combinaciones rápidas.</a:t>
            </a:r>
            <a:endParaRPr/>
          </a:p>
          <a:p>
            <a:pPr indent="-317500" lvl="1" marL="914400" rtl="0" algn="l">
              <a:lnSpc>
                <a:spcPct val="200000"/>
              </a:lnSpc>
              <a:spcBef>
                <a:spcPts val="0"/>
              </a:spcBef>
              <a:spcAft>
                <a:spcPts val="0"/>
              </a:spcAft>
              <a:buSzPts val="1400"/>
              <a:buChar char="○"/>
            </a:pPr>
            <a:r>
              <a:rPr lang="es" u="sng">
                <a:solidFill>
                  <a:schemeClr val="hlink"/>
                </a:solidFill>
                <a:hlinkClick r:id="rId5"/>
              </a:rPr>
              <a:t>Paletton</a:t>
            </a:r>
            <a:r>
              <a:rPr lang="es"/>
              <a:t>: Más completa pero requiere un poco más de conocimiento de colores.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7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Refuerzo a través de encodings dobles</a:t>
            </a:r>
            <a:endParaRPr/>
          </a:p>
        </p:txBody>
      </p:sp>
      <p:pic>
        <p:nvPicPr>
          <p:cNvPr id="476" name="Google Shape;476;p76"/>
          <p:cNvPicPr preferRelativeResize="0"/>
          <p:nvPr/>
        </p:nvPicPr>
        <p:blipFill>
          <a:blip r:embed="rId3">
            <a:alphaModFix/>
          </a:blip>
          <a:stretch>
            <a:fillRect/>
          </a:stretch>
        </p:blipFill>
        <p:spPr>
          <a:xfrm>
            <a:off x="311700" y="1425163"/>
            <a:ext cx="4632875" cy="3124500"/>
          </a:xfrm>
          <a:prstGeom prst="rect">
            <a:avLst/>
          </a:prstGeom>
          <a:noFill/>
          <a:ln>
            <a:noFill/>
          </a:ln>
        </p:spPr>
      </p:pic>
      <p:sp>
        <p:nvSpPr>
          <p:cNvPr id="477" name="Google Shape;477;p76"/>
          <p:cNvSpPr txBox="1"/>
          <p:nvPr>
            <p:ph idx="4294967295" type="body"/>
          </p:nvPr>
        </p:nvSpPr>
        <p:spPr>
          <a:xfrm>
            <a:off x="5142800" y="2782425"/>
            <a:ext cx="3329700" cy="20574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300">
                <a:solidFill>
                  <a:srgbClr val="333333"/>
                </a:solidFill>
                <a:latin typeface="Arial"/>
                <a:ea typeface="Arial"/>
                <a:cs typeface="Arial"/>
                <a:sym typeface="Arial"/>
              </a:rPr>
              <a:t>En este ejemplo, el encoding de color refuerza las pérdidas sin desbalancear el gráfico.</a:t>
            </a:r>
            <a:endParaRPr sz="1300">
              <a:solidFill>
                <a:srgbClr val="333333"/>
              </a:solidFill>
              <a:latin typeface="Arial"/>
              <a:ea typeface="Arial"/>
              <a:cs typeface="Arial"/>
              <a:sym typeface="Arial"/>
            </a:endParaRPr>
          </a:p>
        </p:txBody>
      </p:sp>
      <p:sp>
        <p:nvSpPr>
          <p:cNvPr id="478" name="Google Shape;478;p76"/>
          <p:cNvSpPr txBox="1"/>
          <p:nvPr/>
        </p:nvSpPr>
        <p:spPr>
          <a:xfrm>
            <a:off x="4687488" y="4827600"/>
            <a:ext cx="4456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lang="es" sz="1000" u="sng">
                <a:solidFill>
                  <a:schemeClr val="hlink"/>
                </a:solidFill>
                <a:highlight>
                  <a:srgbClr val="FFFFFF"/>
                </a:highlight>
                <a:latin typeface="Droid Sans Mono"/>
                <a:ea typeface="Droid Sans Mono"/>
                <a:cs typeface="Droid Sans Mono"/>
                <a:sym typeface="Droid Sans Mono"/>
                <a:hlinkClick r:id="rId4"/>
              </a:rPr>
              <a:t>A design problem - perceptual edge (1)</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77"/>
          <p:cNvSpPr txBox="1"/>
          <p:nvPr>
            <p:ph type="title"/>
          </p:nvPr>
        </p:nvSpPr>
        <p:spPr>
          <a:xfrm>
            <a:off x="311700" y="1507350"/>
            <a:ext cx="8520600" cy="21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6000"/>
              <a:t>¿</a:t>
            </a:r>
            <a:r>
              <a:rPr lang="es" sz="6000"/>
              <a:t>Jura decir(se) la verdad, toda la verdad y nada más que la verdad?</a:t>
            </a:r>
            <a:endParaRPr sz="60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78"/>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¿Preguntas?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nvSpPr>
        <p:spPr>
          <a:xfrm>
            <a:off x="490250" y="450150"/>
            <a:ext cx="7406100" cy="409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4800">
                <a:solidFill>
                  <a:srgbClr val="000000"/>
                </a:solidFill>
                <a:latin typeface="Economica"/>
                <a:ea typeface="Economica"/>
                <a:cs typeface="Economica"/>
                <a:sym typeface="Economica"/>
              </a:rPr>
              <a:t>“</a:t>
            </a:r>
            <a:r>
              <a:rPr lang="es" sz="4800">
                <a:latin typeface="Economica"/>
                <a:ea typeface="Economica"/>
                <a:cs typeface="Economica"/>
                <a:sym typeface="Economica"/>
              </a:rPr>
              <a:t>The way we represent a thing affects the way we reason about a thing</a:t>
            </a:r>
            <a:r>
              <a:rPr lang="es" sz="4800">
                <a:solidFill>
                  <a:srgbClr val="000000"/>
                </a:solidFill>
                <a:latin typeface="Economica"/>
                <a:ea typeface="Economica"/>
                <a:cs typeface="Economica"/>
                <a:sym typeface="Economica"/>
              </a:rPr>
              <a:t>”</a:t>
            </a:r>
            <a:endParaRPr sz="4800">
              <a:solidFill>
                <a:srgbClr val="000000"/>
              </a:solidFill>
              <a:latin typeface="Economica"/>
              <a:ea typeface="Economica"/>
              <a:cs typeface="Economica"/>
              <a:sym typeface="Economica"/>
            </a:endParaRPr>
          </a:p>
          <a:p>
            <a:pPr indent="0" lvl="0" marL="0" rtl="0" algn="ctr">
              <a:spcBef>
                <a:spcPts val="0"/>
              </a:spcBef>
              <a:spcAft>
                <a:spcPts val="0"/>
              </a:spcAft>
              <a:buNone/>
            </a:pPr>
            <a:r>
              <a:rPr lang="es" sz="1900">
                <a:latin typeface="Economica"/>
                <a:ea typeface="Economica"/>
                <a:cs typeface="Economica"/>
                <a:sym typeface="Economica"/>
              </a:rPr>
              <a:t>(La forma en que representamos una cosa afecta la forma en que razonamos sobre una cosa)</a:t>
            </a:r>
            <a:endParaRPr sz="1900">
              <a:latin typeface="Economica"/>
              <a:ea typeface="Economica"/>
              <a:cs typeface="Economica"/>
              <a:sym typeface="Economic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20"/>
          <p:cNvPicPr preferRelativeResize="0"/>
          <p:nvPr/>
        </p:nvPicPr>
        <p:blipFill>
          <a:blip r:embed="rId3">
            <a:alphaModFix/>
          </a:blip>
          <a:stretch>
            <a:fillRect/>
          </a:stretch>
        </p:blipFill>
        <p:spPr>
          <a:xfrm>
            <a:off x="0" y="152400"/>
            <a:ext cx="9144001" cy="492315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21"/>
          <p:cNvPicPr preferRelativeResize="0"/>
          <p:nvPr/>
        </p:nvPicPr>
        <p:blipFill>
          <a:blip r:embed="rId3">
            <a:alphaModFix/>
          </a:blip>
          <a:stretch>
            <a:fillRect/>
          </a:stretch>
        </p:blipFill>
        <p:spPr>
          <a:xfrm>
            <a:off x="43750" y="47200"/>
            <a:ext cx="9100249" cy="387058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